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sldIdLst>
    <p:sldId id="256" r:id="rId4"/>
    <p:sldId id="257" r:id="rId5"/>
    <p:sldId id="258" r:id="rId6"/>
    <p:sldId id="273" r:id="rId7"/>
    <p:sldId id="261" r:id="rId8"/>
    <p:sldId id="259" r:id="rId9"/>
    <p:sldId id="286" r:id="rId10"/>
    <p:sldId id="288" r:id="rId11"/>
    <p:sldId id="289" r:id="rId12"/>
    <p:sldId id="264" r:id="rId13"/>
    <p:sldId id="266" r:id="rId14"/>
    <p:sldId id="290" r:id="rId15"/>
    <p:sldId id="267" r:id="rId16"/>
    <p:sldId id="300" r:id="rId17"/>
    <p:sldId id="302" r:id="rId18"/>
    <p:sldId id="303" r:id="rId19"/>
    <p:sldId id="260" r:id="rId20"/>
    <p:sldId id="301" r:id="rId21"/>
    <p:sldId id="269" r:id="rId22"/>
    <p:sldId id="270" r:id="rId23"/>
    <p:sldId id="271"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8DF2"/>
    <a:srgbClr val="2D4055"/>
    <a:srgbClr val="08397A"/>
    <a:srgbClr val="1975EF"/>
    <a:srgbClr val="4B8FBD"/>
    <a:srgbClr val="3A88CE"/>
    <a:srgbClr val="05ACFF"/>
    <a:srgbClr val="66CCFF"/>
    <a:srgbClr val="0066FF"/>
    <a:srgbClr val="338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52" autoAdjust="0"/>
    <p:restoredTop sz="94660"/>
  </p:normalViewPr>
  <p:slideViewPr>
    <p:cSldViewPr snapToGrid="0" showGuides="1">
      <p:cViewPr>
        <p:scale>
          <a:sx n="66" d="100"/>
          <a:sy n="66" d="100"/>
        </p:scale>
        <p:origin x="538" y="31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8.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a:blip r:embed="rId2"/>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a:blip r:embed="rId2"/>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2C580F-0DD9-4910-91BA-FFD3D9E1605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F6D7B2-F330-466E-943C-3013D147257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C580F-0DD9-4910-91BA-FFD3D9E1605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6D7B2-F330-466E-943C-3013D147257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C580F-0DD9-4910-91BA-FFD3D9E1605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6D7B2-F330-466E-943C-3013D147257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tags" Target="../tags/tag6.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3" name="矩形 22"/>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1853381" y="2363429"/>
            <a:ext cx="8485239" cy="2131142"/>
          </a:xfrm>
          <a:prstGeom prst="rect">
            <a:avLst/>
          </a:prstGeom>
          <a:solidFill>
            <a:schemeClr val="tx1">
              <a:lumMod val="50000"/>
              <a:lumOff val="50000"/>
              <a:alpha val="50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925097" y="2760109"/>
            <a:ext cx="6341807" cy="1322070"/>
            <a:chOff x="2925097" y="2526890"/>
            <a:chExt cx="6341807" cy="1322070"/>
          </a:xfrm>
        </p:grpSpPr>
        <p:sp>
          <p:nvSpPr>
            <p:cNvPr id="15" name="文本框 14"/>
            <p:cNvSpPr txBox="1"/>
            <p:nvPr/>
          </p:nvSpPr>
          <p:spPr>
            <a:xfrm>
              <a:off x="2925097" y="2526890"/>
              <a:ext cx="6341807" cy="1322070"/>
            </a:xfrm>
            <a:prstGeom prst="rect">
              <a:avLst/>
            </a:prstGeom>
            <a:noFill/>
          </p:spPr>
          <p:txBody>
            <a:bodyPr wrap="square" rtlCol="0">
              <a:spAutoFit/>
            </a:bodyPr>
            <a:lstStyle/>
            <a:p>
              <a:pPr algn="dist"/>
              <a:r>
                <a:rPr lang="zh-CN" altLang="en-US" sz="4000" dirty="0">
                  <a:solidFill>
                    <a:schemeClr val="bg1"/>
                  </a:solidFill>
                  <a:latin typeface="思源黑体 CN Bold" panose="020B0800000000000000" pitchFamily="34" charset="-122"/>
                  <a:ea typeface="思源黑体 CN Bold" panose="020B0800000000000000" pitchFamily="34" charset="-122"/>
                </a:rPr>
                <a:t>病理图像分析</a:t>
              </a:r>
              <a:endParaRPr lang="zh-CN" altLang="en-US" sz="4000" dirty="0">
                <a:solidFill>
                  <a:schemeClr val="bg1"/>
                </a:solidFill>
                <a:latin typeface="思源黑体 CN Bold" panose="020B0800000000000000" pitchFamily="34" charset="-122"/>
                <a:ea typeface="思源黑体 CN Bold" panose="020B0800000000000000" pitchFamily="34" charset="-122"/>
              </a:endParaRPr>
            </a:p>
            <a:p>
              <a:pPr algn="dist"/>
              <a:endParaRPr lang="zh-CN" altLang="en-US" sz="4000" dirty="0">
                <a:solidFill>
                  <a:schemeClr val="bg1"/>
                </a:solidFill>
                <a:latin typeface="思源黑体 CN Bold" panose="020B0800000000000000" pitchFamily="34" charset="-122"/>
                <a:ea typeface="思源黑体 CN Bold" panose="020B0800000000000000" pitchFamily="34" charset="-122"/>
              </a:endParaRPr>
            </a:p>
          </p:txBody>
        </p:sp>
        <p:cxnSp>
          <p:nvCxnSpPr>
            <p:cNvPr id="18" name="直接连接符 17"/>
            <p:cNvCxnSpPr/>
            <p:nvPr/>
          </p:nvCxnSpPr>
          <p:spPr>
            <a:xfrm>
              <a:off x="3067665" y="3380448"/>
              <a:ext cx="6199239"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6523990" y="5062855"/>
            <a:ext cx="3814445" cy="460375"/>
          </a:xfrm>
          <a:prstGeom prst="rect">
            <a:avLst/>
          </a:prstGeom>
          <a:noFill/>
        </p:spPr>
        <p:txBody>
          <a:bodyPr wrap="square" rtlCol="0">
            <a:spAutoFit/>
          </a:bodyPr>
          <a:lstStyle/>
          <a:p>
            <a:pPr algn="dist"/>
            <a:r>
              <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rPr>
              <a:t>2021010909008</a:t>
            </a:r>
            <a:r>
              <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rPr>
              <a:t>王嘉健</a:t>
            </a:r>
            <a:endPar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4460662" y="205041"/>
            <a:ext cx="3270677" cy="64479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1300" dirty="0">
                <a:solidFill>
                  <a:prstClr val="white">
                    <a:lumMod val="95000"/>
                    <a:alpha val="20000"/>
                  </a:prstClr>
                </a:solidFill>
                <a:latin typeface="思源黑体 CN Regular" panose="020B0500000000000000" pitchFamily="34" charset="-122"/>
                <a:ea typeface="思源黑体 CN Regular" panose="020B0500000000000000" pitchFamily="34" charset="-122"/>
              </a:rPr>
              <a:t>3</a:t>
            </a:r>
            <a:endParaRPr kumimoji="0" lang="zh-CN" altLang="en-US" sz="41300" b="0" i="0" u="none" strike="noStrike" kern="1200" cap="none" spc="0" normalizeH="0" baseline="0" noProof="0" dirty="0">
              <a:ln>
                <a:noFill/>
              </a:ln>
              <a:solidFill>
                <a:prstClr val="white">
                  <a:lumMod val="95000"/>
                  <a:alpha val="20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 name="矩形 3"/>
          <p:cNvSpPr/>
          <p:nvPr/>
        </p:nvSpPr>
        <p:spPr>
          <a:xfrm>
            <a:off x="3224765" y="2526175"/>
            <a:ext cx="5742470" cy="180565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3" name="文本框 32"/>
          <p:cNvSpPr txBox="1"/>
          <p:nvPr/>
        </p:nvSpPr>
        <p:spPr>
          <a:xfrm>
            <a:off x="3902598" y="2804050"/>
            <a:ext cx="4386804"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病理图像分析的</a:t>
            </a: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主要方法</a:t>
            </a:r>
            <a:endPar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34" name="文本框 33"/>
          <p:cNvSpPr txBox="1"/>
          <p:nvPr/>
        </p:nvSpPr>
        <p:spPr>
          <a:xfrm>
            <a:off x="4460875" y="3504565"/>
            <a:ext cx="3331845" cy="51244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包括</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WSI</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DNN</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CNN</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DCNN</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GAN</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RNN</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endPar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pre processing</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 post processing</a:t>
            </a:r>
            <a:r>
              <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等</a:t>
            </a:r>
            <a:endPar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endParaRPr>
          </a:p>
        </p:txBody>
      </p:sp>
      <p:cxnSp>
        <p:nvCxnSpPr>
          <p:cNvPr id="11" name="直接连接符 10"/>
          <p:cNvCxnSpPr/>
          <p:nvPr/>
        </p:nvCxnSpPr>
        <p:spPr>
          <a:xfrm>
            <a:off x="3954684" y="3429000"/>
            <a:ext cx="4282633" cy="0"/>
          </a:xfrm>
          <a:prstGeom prst="line">
            <a:avLst/>
          </a:prstGeom>
          <a:ln w="12700">
            <a:gradFill>
              <a:gsLst>
                <a:gs pos="0">
                  <a:schemeClr val="accent1">
                    <a:lumMod val="5000"/>
                    <a:lumOff val="95000"/>
                    <a:alpha val="0"/>
                  </a:schemeClr>
                </a:gs>
                <a:gs pos="52000">
                  <a:schemeClr val="bg1">
                    <a:lumMod val="95000"/>
                  </a:schemeClr>
                </a:gs>
                <a:gs pos="100000">
                  <a:schemeClr val="accent1">
                    <a:lumMod val="30000"/>
                    <a:lumOff val="7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0" name="任意多边形: 形状 19"/>
          <p:cNvSpPr/>
          <p:nvPr/>
        </p:nvSpPr>
        <p:spPr>
          <a:xfrm>
            <a:off x="4576816" y="0"/>
            <a:ext cx="7615184" cy="6858000"/>
          </a:xfrm>
          <a:custGeom>
            <a:avLst/>
            <a:gdLst>
              <a:gd name="connsiteX0" fmla="*/ 0 w 7615184"/>
              <a:gd name="connsiteY0" fmla="*/ 0 h 6858000"/>
              <a:gd name="connsiteX1" fmla="*/ 7615184 w 7615184"/>
              <a:gd name="connsiteY1" fmla="*/ 0 h 6858000"/>
              <a:gd name="connsiteX2" fmla="*/ 7615184 w 7615184"/>
              <a:gd name="connsiteY2" fmla="*/ 6858000 h 6858000"/>
              <a:gd name="connsiteX3" fmla="*/ 0 w 7615184"/>
              <a:gd name="connsiteY3" fmla="*/ 6858000 h 6858000"/>
              <a:gd name="connsiteX4" fmla="*/ 1519184 w 7615184"/>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84" h="6858000">
                <a:moveTo>
                  <a:pt x="0" y="0"/>
                </a:moveTo>
                <a:lnTo>
                  <a:pt x="7615184" y="0"/>
                </a:lnTo>
                <a:lnTo>
                  <a:pt x="7615184" y="6858000"/>
                </a:lnTo>
                <a:lnTo>
                  <a:pt x="0" y="6858000"/>
                </a:lnTo>
                <a:lnTo>
                  <a:pt x="1519184" y="3429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任意多边形: 形状 35"/>
          <p:cNvSpPr/>
          <p:nvPr/>
        </p:nvSpPr>
        <p:spPr>
          <a:xfrm>
            <a:off x="1" y="218557"/>
            <a:ext cx="5026156" cy="810228"/>
          </a:xfrm>
          <a:custGeom>
            <a:avLst/>
            <a:gdLst>
              <a:gd name="connsiteX0" fmla="*/ 0 w 5014581"/>
              <a:gd name="connsiteY0" fmla="*/ 0 h 810228"/>
              <a:gd name="connsiteX1" fmla="*/ 4655617 w 5014581"/>
              <a:gd name="connsiteY1" fmla="*/ 0 h 810228"/>
              <a:gd name="connsiteX2" fmla="*/ 5014581 w 5014581"/>
              <a:gd name="connsiteY2" fmla="*/ 810228 h 810228"/>
              <a:gd name="connsiteX3" fmla="*/ 0 w 5014581"/>
              <a:gd name="connsiteY3" fmla="*/ 810228 h 810228"/>
              <a:gd name="connsiteX4" fmla="*/ 0 w 5014581"/>
              <a:gd name="connsiteY4" fmla="*/ 0 h 81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581" h="810228">
                <a:moveTo>
                  <a:pt x="0" y="0"/>
                </a:moveTo>
                <a:lnTo>
                  <a:pt x="4655617" y="0"/>
                </a:lnTo>
                <a:lnTo>
                  <a:pt x="5014581" y="810228"/>
                </a:lnTo>
                <a:lnTo>
                  <a:pt x="0" y="810228"/>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06450" y="317500"/>
            <a:ext cx="3121025" cy="398780"/>
          </a:xfrm>
          <a:prstGeom prst="rect">
            <a:avLst/>
          </a:prstGeom>
          <a:noFill/>
        </p:spPr>
        <p:txBody>
          <a:bodyPr wrap="square" rtlCol="0">
            <a:spAutoFit/>
          </a:bodyPr>
          <a:lstStyle/>
          <a:p>
            <a:pPr algn="dist"/>
            <a:r>
              <a:rPr lang="zh-CN" altLang="en-US" sz="2000" noProof="0" dirty="0">
                <a:solidFill>
                  <a:prstClr val="white">
                    <a:lumMod val="95000"/>
                  </a:prstClr>
                </a:solidFill>
                <a:latin typeface="思源黑体 CN Bold" panose="020B0800000000000000" pitchFamily="34" charset="-122"/>
                <a:ea typeface="思源黑体 CN Bold" panose="020B0800000000000000" pitchFamily="34" charset="-122"/>
                <a:sym typeface="+mn-ea"/>
              </a:rPr>
              <a:t>病理图像分析的主要方法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31" name="矩形: 圆角 30"/>
          <p:cNvSpPr/>
          <p:nvPr/>
        </p:nvSpPr>
        <p:spPr>
          <a:xfrm>
            <a:off x="7759229" y="575320"/>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844137" y="623763"/>
            <a:ext cx="2435498"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WSI</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全视野数字切片</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6409690" y="1373505"/>
            <a:ext cx="5218430" cy="5828665"/>
          </a:xfrm>
          <a:prstGeom prst="rect">
            <a:avLst/>
          </a:prstGeom>
          <a:noFill/>
        </p:spPr>
        <p:txBody>
          <a:bodyPr wrap="square" rtlCol="0">
            <a:noAutofit/>
          </a:bodyPr>
          <a:lstStyle/>
          <a:p>
            <a:pPr algn="ctr">
              <a:lnSpc>
                <a:spcPct val="112000"/>
              </a:lnSpc>
            </a:pPr>
            <a:r>
              <a:rPr lang="en-US" altLang="zh-CN">
                <a:solidFill>
                  <a:schemeClr val="bg1">
                    <a:lumMod val="85000"/>
                  </a:schemeClr>
                </a:solidFill>
              </a:rPr>
              <a:t>主要应用在病理学细胞图像领域。WSI 是利用数字扫描仪对传统的病理切片进行扫描，采集具有高分辨率的数字图像，再通过计算机将得到的碎片化图像进行无缝拼接整合，制作可视化数字图像的一项技术。与传统载玻片相比，很好地解决了传统的玻璃切片易损坏、易褪色、易丢片、检索困难的问题。</a:t>
            </a:r>
            <a:endParaRPr lang="en-US" altLang="zh-CN">
              <a:solidFill>
                <a:schemeClr val="bg1">
                  <a:lumMod val="85000"/>
                </a:schemeClr>
              </a:solidFill>
            </a:endParaRPr>
          </a:p>
          <a:p>
            <a:pPr algn="ctr">
              <a:lnSpc>
                <a:spcPct val="112000"/>
              </a:lnSpc>
            </a:pPr>
            <a:r>
              <a:rPr lang="en-US" altLang="zh-CN">
                <a:solidFill>
                  <a:schemeClr val="bg1">
                    <a:lumMod val="85000"/>
                  </a:schemeClr>
                </a:solidFill>
              </a:rPr>
              <a:t>一言以蔽之，WSI是对传统载玻片进行数字化。</a:t>
            </a:r>
            <a:endParaRPr lang="en-US" altLang="zh-CN">
              <a:solidFill>
                <a:schemeClr val="bg1">
                  <a:lumMod val="85000"/>
                </a:schemeClr>
              </a:solidFill>
            </a:endParaRPr>
          </a:p>
          <a:p>
            <a:pPr algn="ctr">
              <a:lnSpc>
                <a:spcPct val="112000"/>
              </a:lnSpc>
            </a:pPr>
            <a:r>
              <a:rPr lang="en-US" altLang="zh-CN">
                <a:solidFill>
                  <a:schemeClr val="bg1">
                    <a:lumMod val="85000"/>
                  </a:schemeClr>
                </a:solidFill>
              </a:rPr>
              <a:t>由于是全视野，因此它将包含多尺度的切片在一个文件上面。因此WSI将使用到金字塔模型满足其支持不同分辨率的特性以放缩图片。</a:t>
            </a:r>
            <a:endParaRPr lang="en-US" altLang="zh-CN">
              <a:solidFill>
                <a:schemeClr val="bg1">
                  <a:lumMod val="85000"/>
                </a:schemeClr>
              </a:solidFill>
            </a:endParaRPr>
          </a:p>
          <a:p>
            <a:pPr algn="ctr">
              <a:lnSpc>
                <a:spcPct val="112000"/>
              </a:lnSpc>
            </a:pPr>
            <a:endParaRPr lang="en-US" altLang="zh-CN">
              <a:solidFill>
                <a:schemeClr val="bg1">
                  <a:lumMod val="85000"/>
                </a:schemeClr>
              </a:solidFill>
            </a:endParaRPr>
          </a:p>
        </p:txBody>
      </p:sp>
      <p:pic>
        <p:nvPicPr>
          <p:cNvPr id="100" name="图片 99"/>
          <p:cNvPicPr/>
          <p:nvPr/>
        </p:nvPicPr>
        <p:blipFill>
          <a:blip r:embed="rId2"/>
          <a:stretch>
            <a:fillRect/>
          </a:stretch>
        </p:blipFill>
        <p:spPr>
          <a:xfrm>
            <a:off x="0" y="1308735"/>
            <a:ext cx="6096000" cy="36887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0" name="任意多边形: 形状 19"/>
          <p:cNvSpPr/>
          <p:nvPr/>
        </p:nvSpPr>
        <p:spPr>
          <a:xfrm>
            <a:off x="4576816" y="0"/>
            <a:ext cx="7615184" cy="6858000"/>
          </a:xfrm>
          <a:custGeom>
            <a:avLst/>
            <a:gdLst>
              <a:gd name="connsiteX0" fmla="*/ 0 w 7615184"/>
              <a:gd name="connsiteY0" fmla="*/ 0 h 6858000"/>
              <a:gd name="connsiteX1" fmla="*/ 7615184 w 7615184"/>
              <a:gd name="connsiteY1" fmla="*/ 0 h 6858000"/>
              <a:gd name="connsiteX2" fmla="*/ 7615184 w 7615184"/>
              <a:gd name="connsiteY2" fmla="*/ 6858000 h 6858000"/>
              <a:gd name="connsiteX3" fmla="*/ 0 w 7615184"/>
              <a:gd name="connsiteY3" fmla="*/ 6858000 h 6858000"/>
              <a:gd name="connsiteX4" fmla="*/ 1519184 w 7615184"/>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84" h="6858000">
                <a:moveTo>
                  <a:pt x="0" y="0"/>
                </a:moveTo>
                <a:lnTo>
                  <a:pt x="7615184" y="0"/>
                </a:lnTo>
                <a:lnTo>
                  <a:pt x="7615184" y="6858000"/>
                </a:lnTo>
                <a:lnTo>
                  <a:pt x="0" y="6858000"/>
                </a:lnTo>
                <a:lnTo>
                  <a:pt x="1519184" y="3429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任意多边形: 形状 35"/>
          <p:cNvSpPr/>
          <p:nvPr/>
        </p:nvSpPr>
        <p:spPr>
          <a:xfrm>
            <a:off x="1" y="218557"/>
            <a:ext cx="5026156" cy="810228"/>
          </a:xfrm>
          <a:custGeom>
            <a:avLst/>
            <a:gdLst>
              <a:gd name="connsiteX0" fmla="*/ 0 w 5014581"/>
              <a:gd name="connsiteY0" fmla="*/ 0 h 810228"/>
              <a:gd name="connsiteX1" fmla="*/ 4655617 w 5014581"/>
              <a:gd name="connsiteY1" fmla="*/ 0 h 810228"/>
              <a:gd name="connsiteX2" fmla="*/ 5014581 w 5014581"/>
              <a:gd name="connsiteY2" fmla="*/ 810228 h 810228"/>
              <a:gd name="connsiteX3" fmla="*/ 0 w 5014581"/>
              <a:gd name="connsiteY3" fmla="*/ 810228 h 810228"/>
              <a:gd name="connsiteX4" fmla="*/ 0 w 5014581"/>
              <a:gd name="connsiteY4" fmla="*/ 0 h 81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581" h="810228">
                <a:moveTo>
                  <a:pt x="0" y="0"/>
                </a:moveTo>
                <a:lnTo>
                  <a:pt x="4655617" y="0"/>
                </a:lnTo>
                <a:lnTo>
                  <a:pt x="5014581" y="810228"/>
                </a:lnTo>
                <a:lnTo>
                  <a:pt x="0" y="810228"/>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06450" y="317500"/>
            <a:ext cx="3121025" cy="398780"/>
          </a:xfrm>
          <a:prstGeom prst="rect">
            <a:avLst/>
          </a:prstGeom>
          <a:noFill/>
        </p:spPr>
        <p:txBody>
          <a:bodyPr wrap="square" rtlCol="0">
            <a:spAutoFit/>
          </a:bodyPr>
          <a:lstStyle/>
          <a:p>
            <a:pPr algn="dist"/>
            <a:r>
              <a:rPr lang="zh-CN" altLang="en-US" sz="2000" noProof="0" dirty="0">
                <a:solidFill>
                  <a:prstClr val="white">
                    <a:lumMod val="95000"/>
                  </a:prstClr>
                </a:solidFill>
                <a:latin typeface="思源黑体 CN Bold" panose="020B0800000000000000" pitchFamily="34" charset="-122"/>
                <a:ea typeface="思源黑体 CN Bold" panose="020B0800000000000000" pitchFamily="34" charset="-122"/>
                <a:sym typeface="+mn-ea"/>
              </a:rPr>
              <a:t>病理图像分析的主要方法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31" name="矩形: 圆角 30"/>
          <p:cNvSpPr/>
          <p:nvPr/>
        </p:nvSpPr>
        <p:spPr>
          <a:xfrm>
            <a:off x="7759229" y="575320"/>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844137" y="623763"/>
            <a:ext cx="2435498"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DNN</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神经网络</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6162675" y="1202055"/>
            <a:ext cx="5722620" cy="5828665"/>
          </a:xfrm>
          <a:prstGeom prst="rect">
            <a:avLst/>
          </a:prstGeom>
          <a:noFill/>
        </p:spPr>
        <p:txBody>
          <a:bodyPr wrap="square" rtlCol="0">
            <a:noAutofit/>
          </a:bodyPr>
          <a:lstStyle/>
          <a:p>
            <a:pPr>
              <a:lnSpc>
                <a:spcPct val="112000"/>
              </a:lnSpc>
            </a:pPr>
            <a:r>
              <a:rPr lang="en-US" altLang="zh-CN">
                <a:solidFill>
                  <a:schemeClr val="bg1">
                    <a:lumMod val="85000"/>
                  </a:schemeClr>
                </a:solidFill>
              </a:rPr>
              <a:t>神经网络是基于感知机的扩展，而DNN可以理解为有很多隐藏层的神经网络。多层神经网络和深度神经网络DNN其实也是指的一个东西，DNN有时也叫做多层感知机（Multi-Layer perceptron,MLP）。</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从DNN按不同层的位置划分，DNN内部的神经网络层可以分为三类，输入层，隐藏层和输出层,如下图示例，一般来说第一层是输入层，最后一层是输出层，而中间的层数都是隐藏层。</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p:txBody>
      </p:sp>
      <p:pic>
        <p:nvPicPr>
          <p:cNvPr id="104" name="图片 103"/>
          <p:cNvPicPr/>
          <p:nvPr/>
        </p:nvPicPr>
        <p:blipFill>
          <a:blip r:embed="rId2"/>
          <a:stretch>
            <a:fillRect/>
          </a:stretch>
        </p:blipFill>
        <p:spPr>
          <a:xfrm>
            <a:off x="66040" y="1407160"/>
            <a:ext cx="5946775" cy="2021840"/>
          </a:xfrm>
          <a:prstGeom prst="rect">
            <a:avLst/>
          </a:prstGeom>
          <a:noFill/>
          <a:ln w="9525">
            <a:noFill/>
          </a:ln>
        </p:spPr>
      </p:pic>
      <p:pic>
        <p:nvPicPr>
          <p:cNvPr id="105" name="图片 104"/>
          <p:cNvPicPr/>
          <p:nvPr/>
        </p:nvPicPr>
        <p:blipFill>
          <a:blip r:embed="rId3"/>
          <a:stretch>
            <a:fillRect/>
          </a:stretch>
        </p:blipFill>
        <p:spPr>
          <a:xfrm>
            <a:off x="6249035" y="4197985"/>
            <a:ext cx="5872480" cy="2509520"/>
          </a:xfrm>
          <a:prstGeom prst="rect">
            <a:avLst/>
          </a:prstGeom>
          <a:noFill/>
          <a:ln w="9525">
            <a:noFill/>
          </a:ln>
        </p:spPr>
      </p:pic>
      <p:pic>
        <p:nvPicPr>
          <p:cNvPr id="106" name="图片 105"/>
          <p:cNvPicPr/>
          <p:nvPr/>
        </p:nvPicPr>
        <p:blipFill>
          <a:blip r:embed="rId4"/>
          <a:stretch>
            <a:fillRect/>
          </a:stretch>
        </p:blipFill>
        <p:spPr>
          <a:xfrm>
            <a:off x="0" y="3796665"/>
            <a:ext cx="6012815" cy="282638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blinds(horizontal)">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blinds(horizontal)">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grpSp>
        <p:nvGrpSpPr>
          <p:cNvPr id="2" name="组合 1"/>
          <p:cNvGrpSpPr/>
          <p:nvPr/>
        </p:nvGrpSpPr>
        <p:grpSpPr>
          <a:xfrm flipH="1">
            <a:off x="0" y="0"/>
            <a:ext cx="7626759" cy="6858000"/>
            <a:chOff x="4565241" y="0"/>
            <a:chExt cx="7626759" cy="6858000"/>
          </a:xfrm>
        </p:grpSpPr>
        <p:sp>
          <p:nvSpPr>
            <p:cNvPr id="20" name="任意多边形: 形状 19"/>
            <p:cNvSpPr/>
            <p:nvPr/>
          </p:nvSpPr>
          <p:spPr>
            <a:xfrm>
              <a:off x="4576816" y="0"/>
              <a:ext cx="7615184" cy="6858000"/>
            </a:xfrm>
            <a:custGeom>
              <a:avLst/>
              <a:gdLst>
                <a:gd name="connsiteX0" fmla="*/ 0 w 7615184"/>
                <a:gd name="connsiteY0" fmla="*/ 0 h 6858000"/>
                <a:gd name="connsiteX1" fmla="*/ 7615184 w 7615184"/>
                <a:gd name="connsiteY1" fmla="*/ 0 h 6858000"/>
                <a:gd name="connsiteX2" fmla="*/ 7615184 w 7615184"/>
                <a:gd name="connsiteY2" fmla="*/ 6858000 h 6858000"/>
                <a:gd name="connsiteX3" fmla="*/ 0 w 7615184"/>
                <a:gd name="connsiteY3" fmla="*/ 6858000 h 6858000"/>
                <a:gd name="connsiteX4" fmla="*/ 1519184 w 7615184"/>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84" h="6858000">
                  <a:moveTo>
                    <a:pt x="0" y="0"/>
                  </a:moveTo>
                  <a:lnTo>
                    <a:pt x="7615184" y="0"/>
                  </a:lnTo>
                  <a:lnTo>
                    <a:pt x="7615184" y="6858000"/>
                  </a:lnTo>
                  <a:lnTo>
                    <a:pt x="0" y="6858000"/>
                  </a:lnTo>
                  <a:lnTo>
                    <a:pt x="1519184" y="3429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1" name="任意多边形: 形状 20"/>
            <p:cNvSpPr/>
            <p:nvPr/>
          </p:nvSpPr>
          <p:spPr>
            <a:xfrm>
              <a:off x="4565241" y="0"/>
              <a:ext cx="1694734" cy="6858000"/>
            </a:xfrm>
            <a:custGeom>
              <a:avLst/>
              <a:gdLst>
                <a:gd name="connsiteX0" fmla="*/ 0 w 1694734"/>
                <a:gd name="connsiteY0" fmla="*/ 0 h 6858000"/>
                <a:gd name="connsiteX1" fmla="*/ 175550 w 1694734"/>
                <a:gd name="connsiteY1" fmla="*/ 0 h 6858000"/>
                <a:gd name="connsiteX2" fmla="*/ 1694734 w 1694734"/>
                <a:gd name="connsiteY2" fmla="*/ 3429000 h 6858000"/>
                <a:gd name="connsiteX3" fmla="*/ 175550 w 1694734"/>
                <a:gd name="connsiteY3" fmla="*/ 6858000 h 6858000"/>
                <a:gd name="connsiteX4" fmla="*/ 0 w 1694734"/>
                <a:gd name="connsiteY4" fmla="*/ 6858000 h 6858000"/>
                <a:gd name="connsiteX5" fmla="*/ 1519184 w 1694734"/>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4734" h="6858000">
                  <a:moveTo>
                    <a:pt x="0" y="0"/>
                  </a:moveTo>
                  <a:lnTo>
                    <a:pt x="175550" y="0"/>
                  </a:lnTo>
                  <a:lnTo>
                    <a:pt x="1694734" y="3429000"/>
                  </a:lnTo>
                  <a:lnTo>
                    <a:pt x="175550" y="6858000"/>
                  </a:lnTo>
                  <a:lnTo>
                    <a:pt x="0" y="6858000"/>
                  </a:lnTo>
                  <a:lnTo>
                    <a:pt x="1519184" y="3429000"/>
                  </a:lnTo>
                  <a:close/>
                </a:path>
              </a:pathLst>
            </a:cu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5" name="矩形 2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矩形 2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矩形 2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806450" y="317500"/>
            <a:ext cx="3068320" cy="39878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lang="zh-CN" altLang="en-US" sz="2000" noProof="0" dirty="0">
                <a:solidFill>
                  <a:prstClr val="white">
                    <a:lumMod val="95000"/>
                  </a:prstClr>
                </a:solidFill>
                <a:latin typeface="思源黑体 CN Bold" panose="020B0800000000000000" pitchFamily="34" charset="-122"/>
                <a:ea typeface="思源黑体 CN Bold" panose="020B0800000000000000" pitchFamily="34" charset="-122"/>
                <a:sym typeface="+mn-ea"/>
              </a:rPr>
              <a:t>病理图像分析的主要方法</a:t>
            </a:r>
            <a:endParaRPr kumimoji="0" lang="zh-CN" altLang="en-US" sz="2000" b="0" i="0" kern="1200" cap="none" spc="0" normalizeH="0" baseline="0" noProof="0" dirty="0">
              <a:solidFill>
                <a:prstClr val="white">
                  <a:lumMod val="95000"/>
                </a:prstClr>
              </a:solidFill>
              <a:latin typeface="思源黑体 CN Bold" panose="020B0800000000000000" pitchFamily="34" charset="-122"/>
              <a:ea typeface="思源黑体 CN Bold" panose="020B0800000000000000" pitchFamily="34" charset="-122"/>
              <a:cs typeface="+mn-cs"/>
            </a:endParaRPr>
          </a:p>
        </p:txBody>
      </p:sp>
      <p:sp>
        <p:nvSpPr>
          <p:cNvPr id="30" name="文本框 29"/>
          <p:cNvSpPr txBox="1"/>
          <p:nvPr/>
        </p:nvSpPr>
        <p:spPr>
          <a:xfrm>
            <a:off x="848608" y="623671"/>
            <a:ext cx="2651760" cy="276999"/>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en-US" altLang="zh-CN" sz="1200" b="0" i="0" kern="1200" cap="none" spc="0" normalizeH="0" baseline="0" noProof="0" dirty="0">
                <a:solidFill>
                  <a:prstClr val="white">
                    <a:lumMod val="85000"/>
                  </a:prstClr>
                </a:solidFill>
                <a:latin typeface="思源黑体 CN Light" panose="020B0300000000000000" pitchFamily="34" charset="-122"/>
                <a:ea typeface="思源黑体 CN Light" panose="020B0300000000000000" pitchFamily="34" charset="-122"/>
                <a:cs typeface="+mn-cs"/>
              </a:rPr>
              <a:t>CONTENTS</a:t>
            </a:r>
            <a:endParaRPr kumimoji="0" lang="zh-CN" altLang="en-US" sz="1200" b="0" i="0" kern="1200" cap="none" spc="0" normalizeH="0" baseline="0" noProof="0" dirty="0">
              <a:solidFill>
                <a:prstClr val="white">
                  <a:lumMod val="85000"/>
                </a:prstClr>
              </a:solidFill>
              <a:latin typeface="思源黑体 CN Light" panose="020B0300000000000000" pitchFamily="34" charset="-122"/>
              <a:ea typeface="思源黑体 CN Light" panose="020B0300000000000000" pitchFamily="34" charset="-122"/>
              <a:cs typeface="+mn-cs"/>
            </a:endParaRPr>
          </a:p>
        </p:txBody>
      </p:sp>
      <p:sp>
        <p:nvSpPr>
          <p:cNvPr id="40" name="矩形: 圆角 39"/>
          <p:cNvSpPr/>
          <p:nvPr/>
        </p:nvSpPr>
        <p:spPr>
          <a:xfrm>
            <a:off x="1716050" y="1294775"/>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759048" y="1294958"/>
            <a:ext cx="2435498"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CNN</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卷积神经网络</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2" name="文本框 41"/>
          <p:cNvSpPr txBox="1"/>
          <p:nvPr/>
        </p:nvSpPr>
        <p:spPr>
          <a:xfrm>
            <a:off x="541020" y="1902460"/>
            <a:ext cx="5391785" cy="4558030"/>
          </a:xfrm>
          <a:prstGeom prst="rect">
            <a:avLst/>
          </a:prstGeom>
          <a:noFill/>
        </p:spPr>
        <p:txBody>
          <a:bodyPr wrap="square" rtlCol="0">
            <a:noAutofit/>
          </a:bodyPr>
          <a:lstStyle/>
          <a:p>
            <a:pPr>
              <a:lnSpc>
                <a:spcPct val="112000"/>
              </a:lnSpc>
            </a:pPr>
            <a:r>
              <a:rPr lang="en-US" altLang="zh-CN">
                <a:solidFill>
                  <a:schemeClr val="bg1">
                    <a:lumMod val="85000"/>
                  </a:schemeClr>
                </a:solidFill>
              </a:rPr>
              <a:t>我们知道CNN的全称是"Convolutional Neural Network"(卷积神经网络)。而神经网络是一种模仿生物神经网络（动物的中枢神经系统，特别是大脑）结构和功能的数学模型或计算模型。神经网络能够类似人一样具有简单的决定能力和简单的判断能力，在图像和语音识别方面能够给出更好的结果。</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CNN是一种人工神经网络，CNN的结构可以分为3层：</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卷积层(Convolutional Layer) - 主要作用是提取特征。</a:t>
            </a:r>
            <a:endParaRPr lang="en-US" altLang="zh-CN">
              <a:solidFill>
                <a:schemeClr val="bg1">
                  <a:lumMod val="85000"/>
                </a:schemeClr>
              </a:solidFill>
            </a:endParaRPr>
          </a:p>
          <a:p>
            <a:pPr>
              <a:lnSpc>
                <a:spcPct val="112000"/>
              </a:lnSpc>
            </a:pPr>
            <a:r>
              <a:rPr lang="en-US" altLang="zh-CN">
                <a:solidFill>
                  <a:schemeClr val="bg1">
                    <a:lumMod val="85000"/>
                  </a:schemeClr>
                </a:solidFill>
              </a:rPr>
              <a:t>池化层(Max Pooling Layer) - 主要作用是下采样(downsampling)，却不会损坏识别结果。</a:t>
            </a:r>
            <a:endParaRPr lang="en-US" altLang="zh-CN">
              <a:solidFill>
                <a:schemeClr val="bg1">
                  <a:lumMod val="85000"/>
                </a:schemeClr>
              </a:solidFill>
            </a:endParaRPr>
          </a:p>
          <a:p>
            <a:pPr>
              <a:lnSpc>
                <a:spcPct val="112000"/>
              </a:lnSpc>
            </a:pPr>
            <a:r>
              <a:rPr lang="en-US" altLang="zh-CN">
                <a:solidFill>
                  <a:schemeClr val="bg1">
                    <a:lumMod val="85000"/>
                  </a:schemeClr>
                </a:solidFill>
              </a:rPr>
              <a:t>全连接层(Fully Connected Layer) - 主要作用是分类。</a:t>
            </a:r>
            <a:endParaRPr lang="en-US" altLang="zh-CN">
              <a:solidFill>
                <a:schemeClr val="bg1">
                  <a:lumMod val="85000"/>
                </a:schemeClr>
              </a:solidFill>
            </a:endParaRPr>
          </a:p>
        </p:txBody>
      </p:sp>
      <p:sp>
        <p:nvSpPr>
          <p:cNvPr id="55" name="任意多边形: 形状 54"/>
          <p:cNvSpPr/>
          <p:nvPr/>
        </p:nvSpPr>
        <p:spPr>
          <a:xfrm flipH="1">
            <a:off x="6096000" y="0"/>
            <a:ext cx="6096000" cy="6858000"/>
          </a:xfrm>
          <a:custGeom>
            <a:avLst/>
            <a:gdLst>
              <a:gd name="connsiteX0" fmla="*/ 0 w 6096000"/>
              <a:gd name="connsiteY0" fmla="*/ 0 h 6858000"/>
              <a:gd name="connsiteX1" fmla="*/ 4576816 w 6096000"/>
              <a:gd name="connsiteY1" fmla="*/ 0 h 6858000"/>
              <a:gd name="connsiteX2" fmla="*/ 6096000 w 6096000"/>
              <a:gd name="connsiteY2" fmla="*/ 3429000 h 6858000"/>
              <a:gd name="connsiteX3" fmla="*/ 4576816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4576816" y="0"/>
                </a:lnTo>
                <a:lnTo>
                  <a:pt x="6096000" y="3429000"/>
                </a:lnTo>
                <a:lnTo>
                  <a:pt x="4576816" y="6858000"/>
                </a:lnTo>
                <a:lnTo>
                  <a:pt x="0" y="685800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1" name="图片 100"/>
          <p:cNvPicPr/>
          <p:nvPr/>
        </p:nvPicPr>
        <p:blipFill>
          <a:blip r:embed="rId2"/>
          <a:stretch>
            <a:fillRect/>
          </a:stretch>
        </p:blipFill>
        <p:spPr>
          <a:xfrm>
            <a:off x="6167120" y="845185"/>
            <a:ext cx="5954395" cy="2167255"/>
          </a:xfrm>
          <a:prstGeom prst="rect">
            <a:avLst/>
          </a:prstGeom>
          <a:noFill/>
          <a:ln w="9525">
            <a:noFill/>
          </a:ln>
        </p:spPr>
      </p:pic>
      <p:pic>
        <p:nvPicPr>
          <p:cNvPr id="102" name="图片 101"/>
          <p:cNvPicPr/>
          <p:nvPr/>
        </p:nvPicPr>
        <p:blipFill>
          <a:blip r:embed="rId3"/>
          <a:stretch>
            <a:fillRect/>
          </a:stretch>
        </p:blipFill>
        <p:spPr>
          <a:xfrm>
            <a:off x="6166485" y="3548380"/>
            <a:ext cx="5955030" cy="2673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down)">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grpSp>
        <p:nvGrpSpPr>
          <p:cNvPr id="2" name="组合 1"/>
          <p:cNvGrpSpPr/>
          <p:nvPr/>
        </p:nvGrpSpPr>
        <p:grpSpPr>
          <a:xfrm flipH="1">
            <a:off x="0" y="0"/>
            <a:ext cx="7626759" cy="6858000"/>
            <a:chOff x="4565241" y="0"/>
            <a:chExt cx="7626759" cy="6858000"/>
          </a:xfrm>
        </p:grpSpPr>
        <p:sp>
          <p:nvSpPr>
            <p:cNvPr id="20" name="任意多边形: 形状 19"/>
            <p:cNvSpPr/>
            <p:nvPr/>
          </p:nvSpPr>
          <p:spPr>
            <a:xfrm>
              <a:off x="4576816" y="0"/>
              <a:ext cx="7615184" cy="6858000"/>
            </a:xfrm>
            <a:custGeom>
              <a:avLst/>
              <a:gdLst>
                <a:gd name="connsiteX0" fmla="*/ 0 w 7615184"/>
                <a:gd name="connsiteY0" fmla="*/ 0 h 6858000"/>
                <a:gd name="connsiteX1" fmla="*/ 7615184 w 7615184"/>
                <a:gd name="connsiteY1" fmla="*/ 0 h 6858000"/>
                <a:gd name="connsiteX2" fmla="*/ 7615184 w 7615184"/>
                <a:gd name="connsiteY2" fmla="*/ 6858000 h 6858000"/>
                <a:gd name="connsiteX3" fmla="*/ 0 w 7615184"/>
                <a:gd name="connsiteY3" fmla="*/ 6858000 h 6858000"/>
                <a:gd name="connsiteX4" fmla="*/ 1519184 w 7615184"/>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84" h="6858000">
                  <a:moveTo>
                    <a:pt x="0" y="0"/>
                  </a:moveTo>
                  <a:lnTo>
                    <a:pt x="7615184" y="0"/>
                  </a:lnTo>
                  <a:lnTo>
                    <a:pt x="7615184" y="6858000"/>
                  </a:lnTo>
                  <a:lnTo>
                    <a:pt x="0" y="6858000"/>
                  </a:lnTo>
                  <a:lnTo>
                    <a:pt x="1519184" y="3429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1" name="任意多边形: 形状 20"/>
            <p:cNvSpPr/>
            <p:nvPr/>
          </p:nvSpPr>
          <p:spPr>
            <a:xfrm>
              <a:off x="4565241" y="0"/>
              <a:ext cx="1694734" cy="6858000"/>
            </a:xfrm>
            <a:custGeom>
              <a:avLst/>
              <a:gdLst>
                <a:gd name="connsiteX0" fmla="*/ 0 w 1694734"/>
                <a:gd name="connsiteY0" fmla="*/ 0 h 6858000"/>
                <a:gd name="connsiteX1" fmla="*/ 175550 w 1694734"/>
                <a:gd name="connsiteY1" fmla="*/ 0 h 6858000"/>
                <a:gd name="connsiteX2" fmla="*/ 1694734 w 1694734"/>
                <a:gd name="connsiteY2" fmla="*/ 3429000 h 6858000"/>
                <a:gd name="connsiteX3" fmla="*/ 175550 w 1694734"/>
                <a:gd name="connsiteY3" fmla="*/ 6858000 h 6858000"/>
                <a:gd name="connsiteX4" fmla="*/ 0 w 1694734"/>
                <a:gd name="connsiteY4" fmla="*/ 6858000 h 6858000"/>
                <a:gd name="connsiteX5" fmla="*/ 1519184 w 1694734"/>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4734" h="6858000">
                  <a:moveTo>
                    <a:pt x="0" y="0"/>
                  </a:moveTo>
                  <a:lnTo>
                    <a:pt x="175550" y="0"/>
                  </a:lnTo>
                  <a:lnTo>
                    <a:pt x="1694734" y="3429000"/>
                  </a:lnTo>
                  <a:lnTo>
                    <a:pt x="175550" y="6858000"/>
                  </a:lnTo>
                  <a:lnTo>
                    <a:pt x="0" y="6858000"/>
                  </a:lnTo>
                  <a:lnTo>
                    <a:pt x="1519184" y="3429000"/>
                  </a:lnTo>
                  <a:close/>
                </a:path>
              </a:pathLst>
            </a:cu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5" name="矩形 2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矩形 2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7" name="矩形 2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9" name="文本框 28"/>
          <p:cNvSpPr txBox="1"/>
          <p:nvPr/>
        </p:nvSpPr>
        <p:spPr>
          <a:xfrm>
            <a:off x="806450" y="317500"/>
            <a:ext cx="3068320" cy="39878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lang="zh-CN" altLang="en-US" sz="2000" noProof="0" dirty="0">
                <a:solidFill>
                  <a:prstClr val="white">
                    <a:lumMod val="95000"/>
                  </a:prstClr>
                </a:solidFill>
                <a:latin typeface="思源黑体 CN Bold" panose="020B0800000000000000" pitchFamily="34" charset="-122"/>
                <a:ea typeface="思源黑体 CN Bold" panose="020B0800000000000000" pitchFamily="34" charset="-122"/>
                <a:sym typeface="+mn-ea"/>
              </a:rPr>
              <a:t>病理图像分析的主要方法</a:t>
            </a:r>
            <a:endParaRPr kumimoji="0" lang="zh-CN" altLang="en-US" sz="2000" b="0" i="0" kern="1200" cap="none" spc="0" normalizeH="0" baseline="0" noProof="0" dirty="0">
              <a:solidFill>
                <a:prstClr val="white">
                  <a:lumMod val="95000"/>
                </a:prstClr>
              </a:solidFill>
              <a:latin typeface="思源黑体 CN Bold" panose="020B0800000000000000" pitchFamily="34" charset="-122"/>
              <a:ea typeface="思源黑体 CN Bold" panose="020B0800000000000000" pitchFamily="34" charset="-122"/>
              <a:cs typeface="+mn-cs"/>
            </a:endParaRPr>
          </a:p>
        </p:txBody>
      </p:sp>
      <p:sp>
        <p:nvSpPr>
          <p:cNvPr id="30" name="文本框 29"/>
          <p:cNvSpPr txBox="1"/>
          <p:nvPr/>
        </p:nvSpPr>
        <p:spPr>
          <a:xfrm>
            <a:off x="848608" y="623671"/>
            <a:ext cx="2651760" cy="276999"/>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en-US" altLang="zh-CN" sz="1200" b="0" i="0" kern="1200" cap="none" spc="0" normalizeH="0" baseline="0" noProof="0" dirty="0">
                <a:solidFill>
                  <a:prstClr val="white">
                    <a:lumMod val="85000"/>
                  </a:prstClr>
                </a:solidFill>
                <a:latin typeface="思源黑体 CN Light" panose="020B0300000000000000" pitchFamily="34" charset="-122"/>
                <a:ea typeface="思源黑体 CN Light" panose="020B0300000000000000" pitchFamily="34" charset="-122"/>
                <a:cs typeface="+mn-cs"/>
              </a:rPr>
              <a:t>CONTENTS</a:t>
            </a:r>
            <a:endParaRPr kumimoji="0" lang="zh-CN" altLang="en-US" sz="1200" b="0" i="0" kern="1200" cap="none" spc="0" normalizeH="0" baseline="0" noProof="0" dirty="0">
              <a:solidFill>
                <a:prstClr val="white">
                  <a:lumMod val="85000"/>
                </a:prstClr>
              </a:solidFill>
              <a:latin typeface="思源黑体 CN Light" panose="020B0300000000000000" pitchFamily="34" charset="-122"/>
              <a:ea typeface="思源黑体 CN Light" panose="020B0300000000000000" pitchFamily="34" charset="-122"/>
              <a:cs typeface="+mn-cs"/>
            </a:endParaRPr>
          </a:p>
        </p:txBody>
      </p:sp>
      <p:sp>
        <p:nvSpPr>
          <p:cNvPr id="40" name="矩形: 圆角 39"/>
          <p:cNvSpPr/>
          <p:nvPr/>
        </p:nvSpPr>
        <p:spPr>
          <a:xfrm>
            <a:off x="1759230" y="1122055"/>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758950" y="1171575"/>
            <a:ext cx="2477770"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DCNN</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深度卷积神经网络</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2" name="文本框 41"/>
          <p:cNvSpPr txBox="1"/>
          <p:nvPr/>
        </p:nvSpPr>
        <p:spPr>
          <a:xfrm>
            <a:off x="541020" y="1811020"/>
            <a:ext cx="5391785" cy="4638675"/>
          </a:xfrm>
          <a:prstGeom prst="rect">
            <a:avLst/>
          </a:prstGeom>
          <a:noFill/>
        </p:spPr>
        <p:txBody>
          <a:bodyPr wrap="square" rtlCol="0">
            <a:noAutofit/>
          </a:bodyPr>
          <a:lstStyle/>
          <a:p>
            <a:pPr>
              <a:lnSpc>
                <a:spcPct val="112000"/>
              </a:lnSpc>
            </a:pPr>
            <a:r>
              <a:rPr lang="en-US" altLang="zh-CN">
                <a:solidFill>
                  <a:schemeClr val="bg1">
                    <a:lumMod val="85000"/>
                  </a:schemeClr>
                </a:solidFill>
              </a:rPr>
              <a:t>深度卷积神经网络（Deep Convolutional Neural Networks，DCNN）是深度学习技术中的一种神经网络模型。与传统的神经网络模型相比，DCNN 可以提取更多的模式和特征，并且在计算机视觉、自然语言处理、声音识别等领域内被广泛使用。</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DCNN 的核心部分是卷积层，它可以通过对输入数据进行卷积操作来提取特征。与传统的神经网络模型相比，DCNN 利用卷积操作替代了全连接层中的繁琐算法，大大提高了运算效率。</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另外，DCNN 还包含池化层和激活函数层。池化层为了减小卷积层计算量，在卷积后缩减数据的规模。而激活函数层则为了增加网络的非线性特性，使得 DCNN 能够学习更加复杂的模式。</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p:txBody>
      </p:sp>
      <p:sp>
        <p:nvSpPr>
          <p:cNvPr id="55" name="任意多边形: 形状 54"/>
          <p:cNvSpPr/>
          <p:nvPr/>
        </p:nvSpPr>
        <p:spPr>
          <a:xfrm flipH="1">
            <a:off x="6096000" y="0"/>
            <a:ext cx="6096000" cy="6858000"/>
          </a:xfrm>
          <a:custGeom>
            <a:avLst/>
            <a:gdLst>
              <a:gd name="connsiteX0" fmla="*/ 0 w 6096000"/>
              <a:gd name="connsiteY0" fmla="*/ 0 h 6858000"/>
              <a:gd name="connsiteX1" fmla="*/ 4576816 w 6096000"/>
              <a:gd name="connsiteY1" fmla="*/ 0 h 6858000"/>
              <a:gd name="connsiteX2" fmla="*/ 6096000 w 6096000"/>
              <a:gd name="connsiteY2" fmla="*/ 3429000 h 6858000"/>
              <a:gd name="connsiteX3" fmla="*/ 4576816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4576816" y="0"/>
                </a:lnTo>
                <a:lnTo>
                  <a:pt x="6096000" y="3429000"/>
                </a:lnTo>
                <a:lnTo>
                  <a:pt x="4576816" y="6858000"/>
                </a:lnTo>
                <a:lnTo>
                  <a:pt x="0" y="685800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2"/>
          <a:stretch>
            <a:fillRect/>
          </a:stretch>
        </p:blipFill>
        <p:spPr>
          <a:xfrm>
            <a:off x="5847080" y="1741170"/>
            <a:ext cx="6344920" cy="462661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18" name="矩形: 圆角 17"/>
          <p:cNvSpPr/>
          <p:nvPr/>
        </p:nvSpPr>
        <p:spPr>
          <a:xfrm>
            <a:off x="4878234" y="575503"/>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63142" y="575051"/>
            <a:ext cx="2435498" cy="368300"/>
          </a:xfrm>
          <a:prstGeom prst="rect">
            <a:avLst/>
          </a:prstGeom>
          <a:noFill/>
        </p:spPr>
        <p:txBody>
          <a:bodyPr wrap="square" rtlCol="0">
            <a:spAutoFit/>
          </a:bodyPr>
          <a:lstStyle/>
          <a:p>
            <a:pPr algn="ctr"/>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RNN</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循环神经网络</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236220" y="1442085"/>
            <a:ext cx="3454400" cy="5290820"/>
          </a:xfrm>
          <a:prstGeom prst="rect">
            <a:avLst/>
          </a:prstGeom>
          <a:noFill/>
        </p:spPr>
        <p:txBody>
          <a:bodyPr wrap="square" rtlCol="0">
            <a:noAutofit/>
          </a:bodyPr>
          <a:lstStyle/>
          <a:p>
            <a:pPr>
              <a:lnSpc>
                <a:spcPct val="112000"/>
              </a:lnSpc>
            </a:pPr>
            <a:r>
              <a:rPr lang="zh-CN" altLang="en-US">
                <a:solidFill>
                  <a:schemeClr val="bg1">
                    <a:lumMod val="85000"/>
                  </a:schemeClr>
                </a:solidFill>
                <a:sym typeface="+mn-ea"/>
              </a:rPr>
              <a:t>为什么需要</a:t>
            </a:r>
            <a:r>
              <a:rPr lang="en-US" altLang="zh-CN">
                <a:solidFill>
                  <a:schemeClr val="bg1">
                    <a:lumMod val="85000"/>
                  </a:schemeClr>
                </a:solidFill>
                <a:sym typeface="+mn-ea"/>
              </a:rPr>
              <a:t> 循环神经网络（RNN）</a:t>
            </a:r>
            <a:endParaRPr lang="en-US" altLang="zh-CN">
              <a:solidFill>
                <a:schemeClr val="bg1">
                  <a:lumMod val="85000"/>
                </a:schemeClr>
              </a:solidFill>
            </a:endParaRPr>
          </a:p>
          <a:p>
            <a:pPr>
              <a:lnSpc>
                <a:spcPct val="112000"/>
              </a:lnSpc>
            </a:pPr>
            <a:r>
              <a:rPr lang="en-US" altLang="zh-CN">
                <a:solidFill>
                  <a:schemeClr val="bg1">
                    <a:lumMod val="85000"/>
                  </a:schemeClr>
                </a:solidFill>
              </a:rPr>
              <a:t>有很多这样的情况，序列的信息决定事件本身。如果我们试图使用这类数据得到有用的输出，就需要一个这样的网络：能够访问一些关于数据的先前知识以便完全理解这些数据。</a:t>
            </a:r>
            <a:endParaRPr lang="en-US" altLang="zh-CN">
              <a:solidFill>
                <a:schemeClr val="bg1">
                  <a:lumMod val="85000"/>
                </a:schemeClr>
              </a:solidFill>
            </a:endParaRPr>
          </a:p>
        </p:txBody>
      </p:sp>
      <p:sp>
        <p:nvSpPr>
          <p:cNvPr id="11" name="文本框 10"/>
          <p:cNvSpPr txBox="1"/>
          <p:nvPr/>
        </p:nvSpPr>
        <p:spPr>
          <a:xfrm>
            <a:off x="7017385" y="1442085"/>
            <a:ext cx="5060950" cy="4862195"/>
          </a:xfrm>
          <a:prstGeom prst="rect">
            <a:avLst/>
          </a:prstGeom>
          <a:noFill/>
        </p:spPr>
        <p:txBody>
          <a:bodyPr wrap="square" rtlCol="0">
            <a:noAutofit/>
          </a:bodyPr>
          <a:p>
            <a:endParaRPr lang="zh-CN" altLang="en-US"/>
          </a:p>
        </p:txBody>
      </p:sp>
      <p:pic>
        <p:nvPicPr>
          <p:cNvPr id="108" name="图片 107"/>
          <p:cNvPicPr/>
          <p:nvPr/>
        </p:nvPicPr>
        <p:blipFill>
          <a:blip r:embed="rId1"/>
          <a:stretch>
            <a:fillRect/>
          </a:stretch>
        </p:blipFill>
        <p:spPr>
          <a:xfrm>
            <a:off x="391160" y="4154170"/>
            <a:ext cx="3006725" cy="2661920"/>
          </a:xfrm>
          <a:prstGeom prst="rect">
            <a:avLst/>
          </a:prstGeom>
          <a:noFill/>
          <a:ln w="9525">
            <a:noFill/>
          </a:ln>
        </p:spPr>
      </p:pic>
      <p:sp>
        <p:nvSpPr>
          <p:cNvPr id="4" name="文本框 3"/>
          <p:cNvSpPr txBox="1"/>
          <p:nvPr/>
        </p:nvSpPr>
        <p:spPr>
          <a:xfrm>
            <a:off x="314960" y="3746500"/>
            <a:ext cx="4064000" cy="407670"/>
          </a:xfrm>
          <a:prstGeom prst="rect">
            <a:avLst/>
          </a:prstGeom>
          <a:noFill/>
        </p:spPr>
        <p:txBody>
          <a:bodyPr wrap="square" rtlCol="0">
            <a:noAutofit/>
          </a:bodyPr>
          <a:p>
            <a:r>
              <a:rPr lang="zh-CN" altLang="en-US">
                <a:solidFill>
                  <a:schemeClr val="bg1">
                    <a:lumMod val="85000"/>
                  </a:schemeClr>
                </a:solidFill>
              </a:rPr>
              <a:t>循环神经网络结构图：</a:t>
            </a:r>
            <a:endParaRPr lang="zh-CN" altLang="en-US">
              <a:solidFill>
                <a:schemeClr val="bg1">
                  <a:lumMod val="85000"/>
                </a:schemeClr>
              </a:solidFill>
            </a:endParaRPr>
          </a:p>
        </p:txBody>
      </p:sp>
      <p:sp>
        <p:nvSpPr>
          <p:cNvPr id="8" name="文本框 7"/>
          <p:cNvSpPr txBox="1"/>
          <p:nvPr/>
        </p:nvSpPr>
        <p:spPr>
          <a:xfrm>
            <a:off x="4064000" y="1540510"/>
            <a:ext cx="4064000" cy="346075"/>
          </a:xfrm>
          <a:prstGeom prst="rect">
            <a:avLst/>
          </a:prstGeom>
          <a:noFill/>
        </p:spPr>
        <p:txBody>
          <a:bodyPr wrap="square" rtlCol="0">
            <a:noAutofit/>
          </a:bodyPr>
          <a:p>
            <a:r>
              <a:rPr lang="zh-CN" altLang="en-US">
                <a:solidFill>
                  <a:schemeClr val="bg1">
                    <a:lumMod val="85000"/>
                  </a:schemeClr>
                </a:solidFill>
              </a:rPr>
              <a:t>我们需要以下公式去计算：</a:t>
            </a:r>
            <a:endParaRPr lang="zh-CN" altLang="en-US">
              <a:solidFill>
                <a:schemeClr val="bg1">
                  <a:lumMod val="85000"/>
                </a:schemeClr>
              </a:solidFill>
            </a:endParaRPr>
          </a:p>
        </p:txBody>
      </p:sp>
      <p:pic>
        <p:nvPicPr>
          <p:cNvPr id="109" name="图片 108"/>
          <p:cNvPicPr/>
          <p:nvPr/>
        </p:nvPicPr>
        <p:blipFill>
          <a:blip r:embed="rId2"/>
          <a:stretch>
            <a:fillRect/>
          </a:stretch>
        </p:blipFill>
        <p:spPr>
          <a:xfrm>
            <a:off x="7128510" y="1540510"/>
            <a:ext cx="4018915" cy="1275715"/>
          </a:xfrm>
          <a:prstGeom prst="rect">
            <a:avLst/>
          </a:prstGeom>
          <a:noFill/>
          <a:ln w="9525">
            <a:noFill/>
          </a:ln>
        </p:spPr>
      </p:pic>
      <p:pic>
        <p:nvPicPr>
          <p:cNvPr id="12" name="图片 11"/>
          <p:cNvPicPr/>
          <p:nvPr/>
        </p:nvPicPr>
        <p:blipFill>
          <a:blip r:embed="rId3"/>
          <a:stretch>
            <a:fillRect/>
          </a:stretch>
        </p:blipFill>
        <p:spPr>
          <a:xfrm>
            <a:off x="4064000" y="3261995"/>
            <a:ext cx="7541260" cy="3331210"/>
          </a:xfrm>
          <a:prstGeom prst="rect">
            <a:avLst/>
          </a:prstGeom>
          <a:noFill/>
          <a:ln w="9525">
            <a:noFill/>
          </a:ln>
        </p:spPr>
      </p:pic>
      <p:sp>
        <p:nvSpPr>
          <p:cNvPr id="13" name="文本框 12"/>
          <p:cNvSpPr txBox="1"/>
          <p:nvPr/>
        </p:nvSpPr>
        <p:spPr>
          <a:xfrm>
            <a:off x="4148455" y="2748915"/>
            <a:ext cx="4064000" cy="368300"/>
          </a:xfrm>
          <a:prstGeom prst="rect">
            <a:avLst/>
          </a:prstGeom>
          <a:noFill/>
        </p:spPr>
        <p:txBody>
          <a:bodyPr wrap="square" rtlCol="0">
            <a:spAutoFit/>
          </a:bodyPr>
          <a:p>
            <a:r>
              <a:rPr lang="en-US" altLang="zh-CN">
                <a:solidFill>
                  <a:schemeClr val="bg1">
                    <a:lumMod val="85000"/>
                  </a:schemeClr>
                </a:solidFill>
              </a:rPr>
              <a:t>RNN</a:t>
            </a:r>
            <a:r>
              <a:rPr lang="zh-CN" altLang="en-US">
                <a:solidFill>
                  <a:schemeClr val="bg1">
                    <a:lumMod val="85000"/>
                  </a:schemeClr>
                </a:solidFill>
              </a:rPr>
              <a:t>的总结图：</a:t>
            </a:r>
            <a:endParaRPr lang="zh-CN" altLang="en-US">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ppt_x"/>
                                          </p:val>
                                        </p:tav>
                                        <p:tav tm="100000">
                                          <p:val>
                                            <p:strVal val="#ppt_x"/>
                                          </p:val>
                                        </p:tav>
                                      </p:tavLst>
                                    </p:anim>
                                    <p:anim calcmode="lin" valueType="num">
                                      <p:cBhvr additive="base">
                                        <p:cTn id="3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4" grpId="0"/>
      <p:bldP spid="4" grpId="1"/>
      <p:bldP spid="8" grpId="0"/>
      <p:bldP spid="8" grpId="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18" name="矩形: 圆角 17"/>
          <p:cNvSpPr/>
          <p:nvPr/>
        </p:nvSpPr>
        <p:spPr>
          <a:xfrm>
            <a:off x="4878234" y="575503"/>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63142" y="575051"/>
            <a:ext cx="2435498" cy="368300"/>
          </a:xfrm>
          <a:prstGeom prst="rect">
            <a:avLst/>
          </a:prstGeom>
          <a:noFill/>
        </p:spPr>
        <p:txBody>
          <a:bodyPr wrap="square" rtlCol="0">
            <a:spAutoFit/>
          </a:bodyPr>
          <a:lstStyle/>
          <a:p>
            <a:pPr algn="ctr"/>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GAN</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生成对抗网络</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236220" y="1442085"/>
            <a:ext cx="6532880" cy="5290820"/>
          </a:xfrm>
          <a:prstGeom prst="rect">
            <a:avLst/>
          </a:prstGeom>
          <a:noFill/>
        </p:spPr>
        <p:txBody>
          <a:bodyPr wrap="square" rtlCol="0">
            <a:noAutofit/>
          </a:bodyPr>
          <a:lstStyle/>
          <a:p>
            <a:pPr>
              <a:lnSpc>
                <a:spcPct val="112000"/>
              </a:lnSpc>
            </a:pPr>
            <a:r>
              <a:rPr lang="en-US" altLang="zh-CN">
                <a:solidFill>
                  <a:schemeClr val="bg1">
                    <a:lumMod val="85000"/>
                  </a:schemeClr>
                </a:solidFill>
              </a:rPr>
              <a:t>GAN包含有两个模型，一个是生成模型（generative model），一个是判别模型(discriminative model)。生成模型的任务是生成看起来自然真实的、和原始数据相似的实例。判别模型的任务是判断给定的实例看起来是自然真实的还是人为伪造的（真实实例来源于数据集，伪造实例来源于生成模型）。</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p:txBody>
      </p:sp>
      <p:sp>
        <p:nvSpPr>
          <p:cNvPr id="11" name="文本框 10"/>
          <p:cNvSpPr txBox="1"/>
          <p:nvPr/>
        </p:nvSpPr>
        <p:spPr>
          <a:xfrm>
            <a:off x="7017385" y="1442085"/>
            <a:ext cx="5060950" cy="4862195"/>
          </a:xfrm>
          <a:prstGeom prst="rect">
            <a:avLst/>
          </a:prstGeom>
          <a:noFill/>
        </p:spPr>
        <p:txBody>
          <a:bodyPr wrap="square" rtlCol="0">
            <a:noAutofit/>
          </a:bodyPr>
          <a:p>
            <a:endParaRPr lang="zh-CN" altLang="en-US"/>
          </a:p>
        </p:txBody>
      </p:sp>
      <p:pic>
        <p:nvPicPr>
          <p:cNvPr id="104" name="图片 103"/>
          <p:cNvPicPr/>
          <p:nvPr/>
        </p:nvPicPr>
        <p:blipFill>
          <a:blip r:embed="rId1"/>
          <a:stretch>
            <a:fillRect/>
          </a:stretch>
        </p:blipFill>
        <p:spPr>
          <a:xfrm>
            <a:off x="266700" y="3489960"/>
            <a:ext cx="6309995" cy="2712720"/>
          </a:xfrm>
          <a:prstGeom prst="rect">
            <a:avLst/>
          </a:prstGeom>
          <a:noFill/>
          <a:ln w="9525">
            <a:noFill/>
          </a:ln>
        </p:spPr>
      </p:pic>
      <p:pic>
        <p:nvPicPr>
          <p:cNvPr id="106" name="图片 105"/>
          <p:cNvPicPr/>
          <p:nvPr/>
        </p:nvPicPr>
        <p:blipFill>
          <a:blip r:embed="rId2"/>
          <a:stretch>
            <a:fillRect/>
          </a:stretch>
        </p:blipFill>
        <p:spPr>
          <a:xfrm>
            <a:off x="6853555" y="1442720"/>
            <a:ext cx="5143500" cy="4131945"/>
          </a:xfrm>
          <a:prstGeom prst="rect">
            <a:avLst/>
          </a:prstGeom>
          <a:noFill/>
          <a:ln w="9525">
            <a:noFill/>
          </a:ln>
        </p:spPr>
      </p:pic>
      <p:sp>
        <p:nvSpPr>
          <p:cNvPr id="3" name="文本框 2"/>
          <p:cNvSpPr txBox="1"/>
          <p:nvPr/>
        </p:nvSpPr>
        <p:spPr>
          <a:xfrm>
            <a:off x="7515860" y="5834380"/>
            <a:ext cx="4064000" cy="368300"/>
          </a:xfrm>
          <a:prstGeom prst="rect">
            <a:avLst/>
          </a:prstGeom>
          <a:noFill/>
        </p:spPr>
        <p:txBody>
          <a:bodyPr wrap="square" rtlCol="0">
            <a:spAutoFit/>
          </a:bodyPr>
          <a:p>
            <a:r>
              <a:rPr lang="zh-CN" altLang="en-US">
                <a:solidFill>
                  <a:schemeClr val="bg1">
                    <a:lumMod val="85000"/>
                  </a:schemeClr>
                </a:solidFill>
              </a:rPr>
              <a:t>Ian Goodfello原论文的</a:t>
            </a:r>
            <a:r>
              <a:rPr lang="zh-CN" altLang="en-US">
                <a:solidFill>
                  <a:schemeClr val="bg1">
                    <a:lumMod val="85000"/>
                  </a:schemeClr>
                </a:solidFill>
              </a:rPr>
              <a:t>算法思路</a:t>
            </a:r>
            <a:endParaRPr lang="zh-CN" altLang="en-US">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additive="base">
                                        <p:cTn id="21" dur="500" fill="hold"/>
                                        <p:tgtEl>
                                          <p:spTgt spid="106"/>
                                        </p:tgtEl>
                                        <p:attrNameLst>
                                          <p:attrName>ppt_x</p:attrName>
                                        </p:attrNameLst>
                                      </p:cBhvr>
                                      <p:tavLst>
                                        <p:tav tm="0">
                                          <p:val>
                                            <p:strVal val="#ppt_x"/>
                                          </p:val>
                                        </p:tav>
                                        <p:tav tm="100000">
                                          <p:val>
                                            <p:strVal val="#ppt_x"/>
                                          </p:val>
                                        </p:tav>
                                      </p:tavLst>
                                    </p:anim>
                                    <p:anim calcmode="lin" valueType="num">
                                      <p:cBhvr additive="base">
                                        <p:cTn id="22"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18" name="矩形: 圆角 17"/>
          <p:cNvSpPr/>
          <p:nvPr/>
        </p:nvSpPr>
        <p:spPr>
          <a:xfrm>
            <a:off x="1558454" y="1299403"/>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643362" y="1298951"/>
            <a:ext cx="2435498"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pre processing</a:t>
            </a:r>
            <a:endParaRPr lang="en-US" altLang="zh-CN"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236231" y="2066162"/>
            <a:ext cx="6227063" cy="1639570"/>
          </a:xfrm>
          <a:prstGeom prst="rect">
            <a:avLst/>
          </a:prstGeom>
          <a:noFill/>
        </p:spPr>
        <p:txBody>
          <a:bodyPr wrap="square" rtlCol="0">
            <a:spAutoFit/>
          </a:bodyPr>
          <a:lstStyle/>
          <a:p>
            <a:pPr>
              <a:lnSpc>
                <a:spcPct val="112000"/>
              </a:lnSpc>
            </a:pPr>
            <a:r>
              <a:rPr lang="en-US" altLang="zh-CN">
                <a:solidFill>
                  <a:schemeClr val="bg1">
                    <a:lumMod val="85000"/>
                  </a:schemeClr>
                </a:solidFill>
              </a:rPr>
              <a:t>在图像分析中，对输入图像进行特征抽取 、分割和匹配前所进行的处理。 图像预处理的主要目的是消除图像中无关的信息，恢复有用的真实信息，增强有关信息的 可检测性 和最大限度地简化数据，从而改进特征抽取、 图像分割 、匹配和识别的可靠性。</a:t>
            </a:r>
            <a:endParaRPr lang="en-US" altLang="zh-CN">
              <a:solidFill>
                <a:schemeClr val="bg1">
                  <a:lumMod val="85000"/>
                </a:schemeClr>
              </a:solidFill>
            </a:endParaRPr>
          </a:p>
        </p:txBody>
      </p:sp>
      <p:sp>
        <p:nvSpPr>
          <p:cNvPr id="3" name="文本框 2"/>
          <p:cNvSpPr txBox="1"/>
          <p:nvPr/>
        </p:nvSpPr>
        <p:spPr>
          <a:xfrm>
            <a:off x="4178300" y="317500"/>
            <a:ext cx="7360285" cy="1014730"/>
          </a:xfrm>
          <a:prstGeom prst="rect">
            <a:avLst/>
          </a:prstGeom>
          <a:noFill/>
        </p:spPr>
        <p:txBody>
          <a:bodyPr wrap="square" rtlCol="0">
            <a:spAutoFit/>
          </a:bodyPr>
          <a:p>
            <a:r>
              <a:rPr lang="zh-CN" altLang="en-US" sz="2400" b="1">
                <a:solidFill>
                  <a:schemeClr val="bg1">
                    <a:lumMod val="85000"/>
                  </a:schemeClr>
                </a:solidFill>
              </a:rPr>
              <a:t>图像处理技术</a:t>
            </a:r>
            <a:r>
              <a:rPr lang="zh-CN" altLang="en-US">
                <a:solidFill>
                  <a:schemeClr val="bg1">
                    <a:lumMod val="85000"/>
                  </a:schemeClr>
                </a:solidFill>
              </a:rPr>
              <a:t>是用计算机对 图像信息进行处理的技术。主要包括 图像数字化、 图像增强和复原、图像数据编码、 图像分割和 图像识别等。</a:t>
            </a:r>
            <a:endParaRPr lang="zh-CN" altLang="en-US">
              <a:solidFill>
                <a:schemeClr val="bg1">
                  <a:lumMod val="85000"/>
                </a:schemeClr>
              </a:solidFill>
            </a:endParaRPr>
          </a:p>
        </p:txBody>
      </p:sp>
      <p:sp>
        <p:nvSpPr>
          <p:cNvPr id="4" name="矩形: 圆角 17"/>
          <p:cNvSpPr/>
          <p:nvPr>
            <p:custDataLst>
              <p:tags r:id="rId1"/>
            </p:custDataLst>
          </p:nvPr>
        </p:nvSpPr>
        <p:spPr>
          <a:xfrm>
            <a:off x="7764944" y="4193733"/>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7764762" y="4193281"/>
            <a:ext cx="2435498" cy="368300"/>
          </a:xfrm>
          <a:prstGeom prst="rect">
            <a:avLst/>
          </a:prstGeom>
          <a:noFill/>
        </p:spPr>
        <p:txBody>
          <a:bodyPr wrap="square" rtlCol="0">
            <a:spAutoFit/>
          </a:bodyPr>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post processing</a:t>
            </a:r>
            <a:endParaRPr lang="en-US" altLang="zh-CN"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5" name="文本框 14"/>
          <p:cNvSpPr txBox="1"/>
          <p:nvPr/>
        </p:nvSpPr>
        <p:spPr>
          <a:xfrm>
            <a:off x="6268085" y="4871720"/>
            <a:ext cx="5583555" cy="1367790"/>
          </a:xfrm>
          <a:prstGeom prst="rect">
            <a:avLst/>
          </a:prstGeom>
          <a:noFill/>
        </p:spPr>
        <p:txBody>
          <a:bodyPr wrap="square" rtlCol="0">
            <a:noAutofit/>
          </a:bodyPr>
          <a:p>
            <a:r>
              <a:rPr lang="zh-CN" altLang="en-US">
                <a:solidFill>
                  <a:schemeClr val="bg1">
                    <a:lumMod val="85000"/>
                  </a:schemeClr>
                </a:solidFill>
              </a:rPr>
              <a:t>Post Process是基于屏幕的后期处理，原理是将摄像机显示的画面在缓冲区中使用滤镜和效果处理，然后再显示出来。包括图像增强、膨胀预测、知识蒸馏、区域联通去噪等</a:t>
            </a:r>
            <a:endParaRPr lang="zh-CN" altLang="en-US">
              <a:solidFill>
                <a:schemeClr val="bg1">
                  <a:lumMod val="85000"/>
                </a:schemeClr>
              </a:solidFill>
            </a:endParaRPr>
          </a:p>
        </p:txBody>
      </p:sp>
      <p:pic>
        <p:nvPicPr>
          <p:cNvPr id="101" name="图片 100"/>
          <p:cNvPicPr/>
          <p:nvPr/>
        </p:nvPicPr>
        <p:blipFill>
          <a:blip r:embed="rId3"/>
          <a:stretch>
            <a:fillRect/>
          </a:stretch>
        </p:blipFill>
        <p:spPr>
          <a:xfrm>
            <a:off x="6581140" y="1791970"/>
            <a:ext cx="5270500" cy="1974215"/>
          </a:xfrm>
          <a:prstGeom prst="rect">
            <a:avLst/>
          </a:prstGeom>
          <a:noFill/>
          <a:ln w="9525">
            <a:noFill/>
          </a:ln>
        </p:spPr>
      </p:pic>
      <p:pic>
        <p:nvPicPr>
          <p:cNvPr id="102" name="图片 101"/>
          <p:cNvPicPr/>
          <p:nvPr/>
        </p:nvPicPr>
        <p:blipFill>
          <a:blip r:embed="rId4"/>
          <a:stretch>
            <a:fillRect/>
          </a:stretch>
        </p:blipFill>
        <p:spPr>
          <a:xfrm>
            <a:off x="540385" y="3766185"/>
            <a:ext cx="5126355" cy="27520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ppt_x"/>
                                          </p:val>
                                        </p:tav>
                                        <p:tav tm="100000">
                                          <p:val>
                                            <p:strVal val="#ppt_x"/>
                                          </p:val>
                                        </p:tav>
                                      </p:tavLst>
                                    </p:anim>
                                    <p:anim calcmode="lin" valueType="num">
                                      <p:cBhvr additive="base">
                                        <p:cTn id="1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848608" y="623671"/>
            <a:ext cx="2651760" cy="276999"/>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CONTENTS</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18" name="矩形: 圆角 17"/>
          <p:cNvSpPr/>
          <p:nvPr/>
        </p:nvSpPr>
        <p:spPr>
          <a:xfrm>
            <a:off x="4878234" y="428818"/>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63142" y="428366"/>
            <a:ext cx="2435498" cy="368300"/>
          </a:xfrm>
          <a:prstGeom prst="rect">
            <a:avLst/>
          </a:prstGeom>
          <a:noFill/>
        </p:spPr>
        <p:txBody>
          <a:bodyPr wrap="square" rtlCol="0">
            <a:spAutoFit/>
          </a:bodyPr>
          <a:lstStyle/>
          <a:p>
            <a:pPr algn="dist"/>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SVM</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图像分类</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236220" y="1442085"/>
            <a:ext cx="6570345" cy="5290820"/>
          </a:xfrm>
          <a:prstGeom prst="rect">
            <a:avLst/>
          </a:prstGeom>
          <a:noFill/>
        </p:spPr>
        <p:txBody>
          <a:bodyPr wrap="square" rtlCol="0">
            <a:noAutofit/>
          </a:bodyPr>
          <a:lstStyle/>
          <a:p>
            <a:pPr>
              <a:lnSpc>
                <a:spcPct val="112000"/>
              </a:lnSpc>
            </a:pPr>
            <a:r>
              <a:rPr lang="en-US" altLang="zh-CN">
                <a:solidFill>
                  <a:schemeClr val="bg1">
                    <a:lumMod val="85000"/>
                  </a:schemeClr>
                </a:solidFill>
              </a:rPr>
              <a:t>1.获取数据      </a:t>
            </a:r>
            <a:endParaRPr lang="en-US" altLang="zh-CN">
              <a:solidFill>
                <a:schemeClr val="bg1">
                  <a:lumMod val="85000"/>
                </a:schemeClr>
              </a:solidFill>
            </a:endParaRPr>
          </a:p>
          <a:p>
            <a:pPr>
              <a:lnSpc>
                <a:spcPct val="112000"/>
              </a:lnSpc>
            </a:pPr>
            <a:r>
              <a:rPr lang="en-US" altLang="zh-CN">
                <a:solidFill>
                  <a:schemeClr val="bg1">
                    <a:lumMod val="85000"/>
                  </a:schemeClr>
                </a:solidFill>
              </a:rPr>
              <a:t>图像可以是通过摄像机或视频头采样获得的数据，也可以是一般的统计数据集</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2.训练图片 特征提取和选择</a:t>
            </a:r>
            <a:endParaRPr lang="en-US" altLang="zh-CN">
              <a:solidFill>
                <a:schemeClr val="bg1">
                  <a:lumMod val="85000"/>
                </a:schemeClr>
              </a:solidFill>
            </a:endParaRPr>
          </a:p>
          <a:p>
            <a:pPr>
              <a:lnSpc>
                <a:spcPct val="112000"/>
              </a:lnSpc>
            </a:pPr>
            <a:r>
              <a:rPr lang="en-US" altLang="zh-CN">
                <a:solidFill>
                  <a:schemeClr val="bg1">
                    <a:lumMod val="85000"/>
                  </a:schemeClr>
                </a:solidFill>
              </a:rPr>
              <a:t>特征提取是指从对象本身获取各种对于分类有用的度量或属性。特征选择是指如何从描述对象的多种特征中找出对于那些分类最有效的特征</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3.将这些feature聚成n类</a:t>
            </a:r>
            <a:endParaRPr lang="en-US" altLang="zh-CN">
              <a:solidFill>
                <a:schemeClr val="bg1">
                  <a:lumMod val="85000"/>
                </a:schemeClr>
              </a:solidFill>
            </a:endParaRPr>
          </a:p>
          <a:p>
            <a:pPr>
              <a:lnSpc>
                <a:spcPct val="112000"/>
              </a:lnSpc>
            </a:pPr>
            <a:r>
              <a:rPr lang="en-US" altLang="zh-CN">
                <a:solidFill>
                  <a:schemeClr val="bg1">
                    <a:lumMod val="85000"/>
                  </a:schemeClr>
                </a:solidFill>
              </a:rPr>
              <a:t>这n类中的每一类就相当于是图片的“单词”，所有的n个类别构成“词汇表”。</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rPr>
              <a:t>4.对训练集中的图片构造bag of words</a:t>
            </a:r>
            <a:endParaRPr lang="en-US" altLang="zh-CN">
              <a:solidFill>
                <a:schemeClr val="bg1">
                  <a:lumMod val="85000"/>
                </a:schemeClr>
              </a:solidFill>
            </a:endParaRPr>
          </a:p>
          <a:p>
            <a:pPr>
              <a:lnSpc>
                <a:spcPct val="112000"/>
              </a:lnSpc>
            </a:pPr>
            <a:r>
              <a:rPr lang="en-US" altLang="zh-CN">
                <a:solidFill>
                  <a:schemeClr val="bg1">
                    <a:lumMod val="85000"/>
                  </a:schemeClr>
                </a:solidFill>
              </a:rPr>
              <a:t>就是将所有训练图片中的feature归到不同的类中，然后统计每一类的feature的频率。这相当于统计一个文本中每一个单词出现的频率。</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endParaRPr lang="en-US" altLang="zh-CN">
              <a:solidFill>
                <a:schemeClr val="bg1">
                  <a:lumMod val="85000"/>
                </a:schemeClr>
              </a:solidFill>
            </a:endParaRPr>
          </a:p>
        </p:txBody>
      </p:sp>
      <p:pic>
        <p:nvPicPr>
          <p:cNvPr id="103" name="图片 102"/>
          <p:cNvPicPr/>
          <p:nvPr>
            <p:custDataLst>
              <p:tags r:id="rId1"/>
            </p:custDataLst>
          </p:nvPr>
        </p:nvPicPr>
        <p:blipFill>
          <a:blip r:embed="rId2"/>
          <a:stretch>
            <a:fillRect/>
          </a:stretch>
        </p:blipFill>
        <p:spPr>
          <a:xfrm>
            <a:off x="7120890" y="1073785"/>
            <a:ext cx="4653915" cy="2985135"/>
          </a:xfrm>
          <a:prstGeom prst="rect">
            <a:avLst/>
          </a:prstGeom>
          <a:noFill/>
          <a:ln w="9525">
            <a:noFill/>
          </a:ln>
        </p:spPr>
      </p:pic>
      <p:sp>
        <p:nvSpPr>
          <p:cNvPr id="2" name="文本框 1"/>
          <p:cNvSpPr txBox="1"/>
          <p:nvPr/>
        </p:nvSpPr>
        <p:spPr>
          <a:xfrm>
            <a:off x="361315" y="1073785"/>
            <a:ext cx="4064000" cy="368300"/>
          </a:xfrm>
          <a:prstGeom prst="rect">
            <a:avLst/>
          </a:prstGeom>
          <a:noFill/>
        </p:spPr>
        <p:txBody>
          <a:bodyPr wrap="square" rtlCol="0">
            <a:spAutoFit/>
          </a:bodyPr>
          <a:p>
            <a:r>
              <a:rPr lang="zh-CN" altLang="en-US">
                <a:solidFill>
                  <a:schemeClr val="bg1">
                    <a:lumMod val="85000"/>
                  </a:schemeClr>
                </a:solidFill>
              </a:rPr>
              <a:t>步骤：</a:t>
            </a:r>
            <a:endParaRPr lang="zh-CN" altLang="en-US">
              <a:solidFill>
                <a:schemeClr val="bg1">
                  <a:lumMod val="85000"/>
                </a:schemeClr>
              </a:solidFill>
            </a:endParaRPr>
          </a:p>
        </p:txBody>
      </p:sp>
      <p:sp>
        <p:nvSpPr>
          <p:cNvPr id="11" name="文本框 10"/>
          <p:cNvSpPr txBox="1"/>
          <p:nvPr/>
        </p:nvSpPr>
        <p:spPr>
          <a:xfrm>
            <a:off x="7121525" y="4335780"/>
            <a:ext cx="4652645" cy="2536190"/>
          </a:xfrm>
          <a:prstGeom prst="rect">
            <a:avLst/>
          </a:prstGeom>
          <a:noFill/>
        </p:spPr>
        <p:txBody>
          <a:bodyPr wrap="square" rtlCol="0">
            <a:spAutoFit/>
          </a:bodyPr>
          <a:p>
            <a:pPr>
              <a:lnSpc>
                <a:spcPct val="112000"/>
              </a:lnSpc>
            </a:pPr>
            <a:r>
              <a:rPr lang="en-US" altLang="zh-CN">
                <a:solidFill>
                  <a:schemeClr val="bg1">
                    <a:lumMod val="85000"/>
                  </a:schemeClr>
                </a:solidFill>
                <a:sym typeface="+mn-ea"/>
              </a:rPr>
              <a:t>5.分类器的设计</a:t>
            </a:r>
            <a:endParaRPr lang="en-US" altLang="zh-CN">
              <a:solidFill>
                <a:schemeClr val="bg1">
                  <a:lumMod val="85000"/>
                </a:schemeClr>
              </a:solidFill>
            </a:endParaRPr>
          </a:p>
          <a:p>
            <a:pPr>
              <a:lnSpc>
                <a:spcPct val="112000"/>
              </a:lnSpc>
            </a:pPr>
            <a:endParaRPr lang="en-US" altLang="zh-CN">
              <a:solidFill>
                <a:schemeClr val="bg1">
                  <a:lumMod val="85000"/>
                </a:schemeClr>
              </a:solidFill>
            </a:endParaRPr>
          </a:p>
          <a:p>
            <a:pPr>
              <a:lnSpc>
                <a:spcPct val="112000"/>
              </a:lnSpc>
            </a:pPr>
            <a:r>
              <a:rPr lang="en-US" altLang="zh-CN">
                <a:solidFill>
                  <a:schemeClr val="bg1">
                    <a:lumMod val="85000"/>
                  </a:schemeClr>
                </a:solidFill>
                <a:sym typeface="+mn-ea"/>
              </a:rPr>
              <a:t>利用样本数据来确定分类器的过程称为分类器设计。训练一个多类分类器，应用的典型流程是首先提取图形的局部特征所形成的特征单词的直方图来作为特征，最后被通过SVM进行训练得到模型。</a:t>
            </a:r>
            <a:endParaRPr lang="en-US" altLang="zh-CN">
              <a:solidFill>
                <a:schemeClr val="bg1">
                  <a:lumMod val="85000"/>
                </a:schemeClr>
              </a:solidFill>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4460662" y="205041"/>
            <a:ext cx="3270677" cy="64479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1300" dirty="0">
                <a:solidFill>
                  <a:prstClr val="white">
                    <a:lumMod val="95000"/>
                    <a:alpha val="20000"/>
                  </a:prstClr>
                </a:solidFill>
                <a:latin typeface="思源黑体 CN Regular" panose="020B0500000000000000" pitchFamily="34" charset="-122"/>
                <a:ea typeface="思源黑体 CN Regular" panose="020B0500000000000000" pitchFamily="34" charset="-122"/>
              </a:rPr>
              <a:t>4</a:t>
            </a:r>
            <a:endParaRPr kumimoji="0" lang="zh-CN" altLang="en-US" sz="41300" b="0" i="0" u="none" strike="noStrike" kern="1200" cap="none" spc="0" normalizeH="0" baseline="0" noProof="0" dirty="0">
              <a:ln>
                <a:noFill/>
              </a:ln>
              <a:solidFill>
                <a:prstClr val="white">
                  <a:lumMod val="95000"/>
                  <a:alpha val="20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 name="矩形 3"/>
          <p:cNvSpPr/>
          <p:nvPr/>
        </p:nvSpPr>
        <p:spPr>
          <a:xfrm>
            <a:off x="3224765" y="2526175"/>
            <a:ext cx="5742470" cy="180565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3" name="文本框 32"/>
          <p:cNvSpPr txBox="1"/>
          <p:nvPr/>
        </p:nvSpPr>
        <p:spPr>
          <a:xfrm>
            <a:off x="3648710" y="2804160"/>
            <a:ext cx="4832985"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病理图像分析的数据库和</a:t>
            </a: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源码</a:t>
            </a:r>
            <a:endPar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34" name="文本框 33"/>
          <p:cNvSpPr txBox="1"/>
          <p:nvPr/>
        </p:nvSpPr>
        <p:spPr>
          <a:xfrm>
            <a:off x="4105275" y="3514725"/>
            <a:ext cx="3961765"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database&amp;sound </a:t>
            </a:r>
            <a:r>
              <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rPr>
              <a:t>code</a:t>
            </a:r>
            <a:endParaRPr kumimoji="0" lang="en-US" altLang="zh-CN"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endParaRPr>
          </a:p>
        </p:txBody>
      </p:sp>
      <p:cxnSp>
        <p:nvCxnSpPr>
          <p:cNvPr id="11" name="直接连接符 10"/>
          <p:cNvCxnSpPr/>
          <p:nvPr/>
        </p:nvCxnSpPr>
        <p:spPr>
          <a:xfrm>
            <a:off x="3954684" y="3429000"/>
            <a:ext cx="4282633" cy="0"/>
          </a:xfrm>
          <a:prstGeom prst="line">
            <a:avLst/>
          </a:prstGeom>
          <a:ln w="12700">
            <a:gradFill>
              <a:gsLst>
                <a:gs pos="0">
                  <a:schemeClr val="accent1">
                    <a:lumMod val="5000"/>
                    <a:lumOff val="95000"/>
                    <a:alpha val="0"/>
                  </a:schemeClr>
                </a:gs>
                <a:gs pos="52000">
                  <a:schemeClr val="bg1">
                    <a:lumMod val="95000"/>
                  </a:schemeClr>
                </a:gs>
                <a:gs pos="100000">
                  <a:schemeClr val="accent1">
                    <a:lumMod val="30000"/>
                    <a:lumOff val="7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7360" y="878671"/>
            <a:ext cx="4216400" cy="1422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508240" y="878671"/>
            <a:ext cx="4216400" cy="1422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947920" y="441960"/>
            <a:ext cx="2296160" cy="1015663"/>
          </a:xfrm>
          <a:prstGeom prst="rect">
            <a:avLst/>
          </a:prstGeom>
          <a:noFill/>
        </p:spPr>
        <p:txBody>
          <a:bodyPr wrap="square" rtlCol="0">
            <a:spAutoFit/>
          </a:bodyPr>
          <a:lstStyle/>
          <a:p>
            <a:pPr algn="dist"/>
            <a:r>
              <a:rPr lang="zh-CN" altLang="en-US" sz="6000" dirty="0">
                <a:solidFill>
                  <a:schemeClr val="bg1">
                    <a:lumMod val="95000"/>
                  </a:schemeClr>
                </a:solidFill>
                <a:latin typeface="思源黑体 CN Bold" panose="020B0800000000000000" pitchFamily="34" charset="-122"/>
                <a:ea typeface="思源黑体 CN Bold" panose="020B0800000000000000" pitchFamily="34" charset="-122"/>
              </a:rPr>
              <a:t>目录</a:t>
            </a:r>
            <a:endParaRPr lang="zh-CN" altLang="en-US" sz="6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2" name="矩形 11"/>
          <p:cNvSpPr/>
          <p:nvPr/>
        </p:nvSpPr>
        <p:spPr>
          <a:xfrm>
            <a:off x="4765040" y="878671"/>
            <a:ext cx="152400" cy="1422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274560" y="878671"/>
            <a:ext cx="152400" cy="1422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625599" y="2524538"/>
            <a:ext cx="555353" cy="5183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696720" y="2522092"/>
            <a:ext cx="426720" cy="523220"/>
          </a:xfrm>
          <a:prstGeom prst="rect">
            <a:avLst/>
          </a:prstGeom>
          <a:noFill/>
        </p:spPr>
        <p:txBody>
          <a:bodyPr wrap="square" rtlCol="0">
            <a:spAutoFit/>
          </a:bodyPr>
          <a:lstStyle/>
          <a:p>
            <a:r>
              <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rPr>
              <a:t>1</a:t>
            </a:r>
            <a:endParaRPr lang="zh-CN" altLang="en-US" sz="2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2222862" y="2584417"/>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a:t>
            </a:r>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概念</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nvGrpSpPr>
          <p:cNvPr id="26" name="组合 25"/>
          <p:cNvGrpSpPr/>
          <p:nvPr/>
        </p:nvGrpSpPr>
        <p:grpSpPr>
          <a:xfrm>
            <a:off x="7274560" y="2522092"/>
            <a:ext cx="3173730" cy="521970"/>
            <a:chOff x="1625599" y="2151252"/>
            <a:chExt cx="3173730" cy="521970"/>
          </a:xfrm>
        </p:grpSpPr>
        <p:sp>
          <p:nvSpPr>
            <p:cNvPr id="27" name="矩形 26"/>
            <p:cNvSpPr/>
            <p:nvPr/>
          </p:nvSpPr>
          <p:spPr>
            <a:xfrm>
              <a:off x="1625599" y="2153698"/>
              <a:ext cx="555353" cy="5183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696720" y="2151252"/>
              <a:ext cx="426720" cy="521970"/>
            </a:xfrm>
            <a:prstGeom prst="rect">
              <a:avLst/>
            </a:prstGeom>
            <a:noFill/>
          </p:spPr>
          <p:txBody>
            <a:bodyPr wrap="square" rtlCol="0">
              <a:spAutoFit/>
            </a:bodyPr>
            <a:lstStyle/>
            <a:p>
              <a:r>
                <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rPr>
                <a:t>2</a:t>
              </a:r>
              <a:endPar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9" name="文本框 28"/>
            <p:cNvSpPr txBox="1"/>
            <p:nvPr/>
          </p:nvSpPr>
          <p:spPr>
            <a:xfrm>
              <a:off x="2181224" y="2213577"/>
              <a:ext cx="2618105"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综述论文的</a:t>
              </a:r>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结构</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grpSp>
        <p:nvGrpSpPr>
          <p:cNvPr id="45" name="组合 44"/>
          <p:cNvGrpSpPr/>
          <p:nvPr/>
        </p:nvGrpSpPr>
        <p:grpSpPr>
          <a:xfrm>
            <a:off x="1625599" y="4777612"/>
            <a:ext cx="3661410" cy="521970"/>
            <a:chOff x="1625599" y="2151252"/>
            <a:chExt cx="3661410" cy="521970"/>
          </a:xfrm>
        </p:grpSpPr>
        <p:sp>
          <p:nvSpPr>
            <p:cNvPr id="51" name="矩形 50"/>
            <p:cNvSpPr/>
            <p:nvPr/>
          </p:nvSpPr>
          <p:spPr>
            <a:xfrm>
              <a:off x="1625599" y="2153698"/>
              <a:ext cx="555353" cy="5183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696720" y="2151252"/>
              <a:ext cx="426720" cy="521970"/>
            </a:xfrm>
            <a:prstGeom prst="rect">
              <a:avLst/>
            </a:prstGeom>
            <a:noFill/>
          </p:spPr>
          <p:txBody>
            <a:bodyPr wrap="square" rtlCol="0">
              <a:spAutoFit/>
            </a:bodyPr>
            <a:lstStyle/>
            <a:p>
              <a:r>
                <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rPr>
                <a:t>3</a:t>
              </a:r>
              <a:endPar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53" name="文本框 52"/>
            <p:cNvSpPr txBox="1"/>
            <p:nvPr/>
          </p:nvSpPr>
          <p:spPr>
            <a:xfrm>
              <a:off x="2181224" y="2212942"/>
              <a:ext cx="3105785"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a:t>
              </a:r>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主要方法</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grpSp>
        <p:nvGrpSpPr>
          <p:cNvPr id="46" name="组合 45"/>
          <p:cNvGrpSpPr/>
          <p:nvPr/>
        </p:nvGrpSpPr>
        <p:grpSpPr>
          <a:xfrm>
            <a:off x="7274560" y="4777612"/>
            <a:ext cx="4105910" cy="521970"/>
            <a:chOff x="1625599" y="2151252"/>
            <a:chExt cx="4105910" cy="521970"/>
          </a:xfrm>
        </p:grpSpPr>
        <p:sp>
          <p:nvSpPr>
            <p:cNvPr id="47" name="矩形 46"/>
            <p:cNvSpPr/>
            <p:nvPr/>
          </p:nvSpPr>
          <p:spPr>
            <a:xfrm>
              <a:off x="1625599" y="2153698"/>
              <a:ext cx="555353" cy="51832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696720" y="2151252"/>
              <a:ext cx="426720" cy="521970"/>
            </a:xfrm>
            <a:prstGeom prst="rect">
              <a:avLst/>
            </a:prstGeom>
            <a:noFill/>
          </p:spPr>
          <p:txBody>
            <a:bodyPr wrap="square" rtlCol="0">
              <a:spAutoFit/>
            </a:bodyPr>
            <a:lstStyle/>
            <a:p>
              <a:r>
                <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rPr>
                <a:t>4</a:t>
              </a:r>
              <a:endPar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49" name="文本框 48"/>
            <p:cNvSpPr txBox="1"/>
            <p:nvPr/>
          </p:nvSpPr>
          <p:spPr>
            <a:xfrm>
              <a:off x="2204084" y="2212942"/>
              <a:ext cx="3527425"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病理图像分析的数据库和</a:t>
              </a:r>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源码</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5975" y="373131"/>
            <a:ext cx="570269" cy="471948"/>
            <a:chOff x="294968" y="137652"/>
            <a:chExt cx="570269" cy="471948"/>
          </a:xfrm>
        </p:grpSpPr>
        <p:sp>
          <p:nvSpPr>
            <p:cNvPr id="4" name="矩形 3"/>
            <p:cNvSpPr/>
            <p:nvPr/>
          </p:nvSpPr>
          <p:spPr>
            <a:xfrm>
              <a:off x="294968" y="137652"/>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 name="矩形 4"/>
            <p:cNvSpPr/>
            <p:nvPr/>
          </p:nvSpPr>
          <p:spPr>
            <a:xfrm>
              <a:off x="59976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矩形 5"/>
            <p:cNvSpPr/>
            <p:nvPr/>
          </p:nvSpPr>
          <p:spPr>
            <a:xfrm>
              <a:off x="77674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7" name="组合 6"/>
          <p:cNvGrpSpPr/>
          <p:nvPr/>
        </p:nvGrpSpPr>
        <p:grpSpPr>
          <a:xfrm>
            <a:off x="806244" y="317540"/>
            <a:ext cx="3658870" cy="581660"/>
            <a:chOff x="2180952" y="2499327"/>
            <a:chExt cx="3658870" cy="581660"/>
          </a:xfrm>
        </p:grpSpPr>
        <p:sp>
          <p:nvSpPr>
            <p:cNvPr id="8" name="文本框 7"/>
            <p:cNvSpPr txBox="1"/>
            <p:nvPr/>
          </p:nvSpPr>
          <p:spPr>
            <a:xfrm>
              <a:off x="2180952" y="2499327"/>
              <a:ext cx="3658870"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sym typeface="+mn-ea"/>
                </a:rPr>
                <a:t>病理图像分析的数据库和源码</a:t>
              </a:r>
              <a:endParaRPr kumimoji="0" lang="zh-CN" altLang="en-US" sz="20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9" name="文本框 8"/>
            <p:cNvSpPr txBox="1"/>
            <p:nvPr/>
          </p:nvSpPr>
          <p:spPr>
            <a:xfrm>
              <a:off x="2223497" y="2805397"/>
              <a:ext cx="2788920" cy="27559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sym typeface="+mn-ea"/>
                </a:rPr>
                <a:t>database &amp; sound code</a:t>
              </a:r>
              <a:endParaRPr kumimoji="0" lang="zh-CN" altLang="en-US" sz="1200" b="0" i="0" u="none" strike="noStrike" kern="1200" cap="none" spc="0" normalizeH="0" baseline="0" noProof="0" dirty="0">
                <a:ln>
                  <a:noFill/>
                </a:ln>
                <a:solidFill>
                  <a:prstClr val="white">
                    <a:lumMod val="85000"/>
                  </a:prstClr>
                </a:solidFill>
                <a:effectLst/>
                <a:uLnTx/>
                <a:uFillTx/>
                <a:latin typeface="思源黑体 CN Light" panose="020B0300000000000000" pitchFamily="34" charset="-122"/>
                <a:ea typeface="思源黑体 CN Light" panose="020B0300000000000000" pitchFamily="34" charset="-122"/>
                <a:cs typeface="+mn-cs"/>
              </a:endParaRPr>
            </a:p>
          </p:txBody>
        </p:sp>
      </p:grpSp>
      <p:sp>
        <p:nvSpPr>
          <p:cNvPr id="2" name="文本框 1"/>
          <p:cNvSpPr txBox="1"/>
          <p:nvPr/>
        </p:nvSpPr>
        <p:spPr>
          <a:xfrm>
            <a:off x="2826385" y="1141730"/>
            <a:ext cx="6538595" cy="5287010"/>
          </a:xfrm>
          <a:prstGeom prst="rect">
            <a:avLst/>
          </a:prstGeom>
          <a:noFill/>
        </p:spPr>
        <p:txBody>
          <a:bodyPr wrap="square" rtlCol="0">
            <a:noAutofit/>
          </a:bodyPr>
          <a:p>
            <a:r>
              <a:rPr lang="zh-CN" altLang="en-US">
                <a:solidFill>
                  <a:schemeClr val="bg1">
                    <a:lumMod val="85000"/>
                  </a:schemeClr>
                </a:solidFill>
              </a:rPr>
              <a:t>https://slicerscope.github.io</a:t>
            </a:r>
            <a:endParaRPr lang="zh-CN" altLang="en-US">
              <a:solidFill>
                <a:schemeClr val="bg1">
                  <a:lumMod val="85000"/>
                </a:schemeClr>
              </a:solidFill>
            </a:endParaRPr>
          </a:p>
          <a:p>
            <a:r>
              <a:rPr lang="zh-CN" altLang="en-US">
                <a:solidFill>
                  <a:schemeClr val="bg1">
                    <a:lumMod val="85000"/>
                  </a:schemeClr>
                </a:solidFill>
              </a:rPr>
              <a:t>https://www.computationalpathologygroup.github.io</a:t>
            </a:r>
            <a:endParaRPr lang="zh-CN" altLang="en-US">
              <a:solidFill>
                <a:schemeClr val="bg1">
                  <a:lumMod val="85000"/>
                </a:schemeClr>
              </a:solidFill>
            </a:endParaRPr>
          </a:p>
          <a:p>
            <a:r>
              <a:rPr lang="zh-CN" altLang="en-US">
                <a:solidFill>
                  <a:schemeClr val="bg1">
                    <a:lumMod val="85000"/>
                  </a:schemeClr>
                </a:solidFill>
              </a:rPr>
              <a:t>https://github.com/weiaicunzai/ pytorch-cifar100</a:t>
            </a:r>
            <a:endParaRPr lang="zh-CN" altLang="en-US">
              <a:solidFill>
                <a:schemeClr val="bg1">
                  <a:lumMod val="85000"/>
                </a:schemeClr>
              </a:solidFill>
            </a:endParaRPr>
          </a:p>
          <a:p>
            <a:r>
              <a:rPr lang="zh-CN" altLang="en-US">
                <a:solidFill>
                  <a:schemeClr val="bg1">
                    <a:lumMod val="85000"/>
                  </a:schemeClr>
                </a:solidFill>
              </a:rPr>
              <a:t>https://github.com/tangzhenyu/semanticsegmentation_dl</a:t>
            </a:r>
            <a:endParaRPr lang="zh-CN" altLang="en-US">
              <a:solidFill>
                <a:schemeClr val="bg1">
                  <a:lumMod val="85000"/>
                </a:schemeClr>
              </a:solidFill>
            </a:endParaRPr>
          </a:p>
          <a:p>
            <a:r>
              <a:rPr lang="zh-CN" altLang="en-US">
                <a:solidFill>
                  <a:schemeClr val="bg1">
                    <a:lumMod val="85000"/>
                  </a:schemeClr>
                </a:solidFill>
              </a:rPr>
              <a:t>https://github.com/mrgloom/awesome-semantic-segmentation</a:t>
            </a:r>
            <a:endParaRPr lang="zh-CN" altLang="en-US">
              <a:solidFill>
                <a:schemeClr val="bg1">
                  <a:lumMod val="85000"/>
                </a:schemeClr>
              </a:solidFill>
            </a:endParaRPr>
          </a:p>
          <a:p>
            <a:r>
              <a:rPr lang="zh-CN" altLang="en-US">
                <a:solidFill>
                  <a:schemeClr val="bg1">
                    <a:lumMod val="85000"/>
                  </a:schemeClr>
                </a:solidFill>
              </a:rPr>
              <a:t>https://github.com/element-research/rnn</a:t>
            </a:r>
            <a:endParaRPr lang="zh-CN" altLang="en-US">
              <a:solidFill>
                <a:schemeClr val="bg1">
                  <a:lumMod val="85000"/>
                </a:schemeClr>
              </a:solidFill>
            </a:endParaRPr>
          </a:p>
          <a:p>
            <a:r>
              <a:rPr lang="zh-CN" altLang="en-US">
                <a:solidFill>
                  <a:schemeClr val="bg1">
                    <a:lumMod val="85000"/>
                  </a:schemeClr>
                </a:solidFill>
              </a:rPr>
              <a:t>https://github.com/hindupuravinash/the-gan-zoo</a:t>
            </a:r>
            <a:endParaRPr lang="zh-CN" altLang="en-US">
              <a:solidFill>
                <a:schemeClr val="bg1">
                  <a:lumMod val="85000"/>
                </a:schemeClr>
              </a:solidFill>
            </a:endParaRPr>
          </a:p>
          <a:p>
            <a:r>
              <a:rPr lang="zh-CN" altLang="en-US">
                <a:solidFill>
                  <a:schemeClr val="bg1">
                    <a:lumMod val="85000"/>
                  </a:schemeClr>
                </a:solidFill>
              </a:rPr>
              <a:t>https://keras.io/,https://github.com/Lasagne/Lasagne</a:t>
            </a:r>
            <a:endParaRPr lang="zh-CN" altLang="en-US">
              <a:solidFill>
                <a:schemeClr val="bg1">
                  <a:lumMod val="85000"/>
                </a:schemeClr>
              </a:solidFill>
            </a:endParaRPr>
          </a:p>
          <a:p>
            <a:r>
              <a:rPr lang="zh-CN" altLang="en-US">
                <a:solidFill>
                  <a:schemeClr val="bg1">
                    <a:lumMod val="85000"/>
                  </a:schemeClr>
                </a:solidFill>
              </a:rPr>
              <a:t>https://github.com/computationalpathologygroup/</a:t>
            </a:r>
            <a:r>
              <a:rPr lang="en-US" altLang="zh-CN">
                <a:solidFill>
                  <a:schemeClr val="bg1">
                    <a:lumMod val="85000"/>
                  </a:schemeClr>
                </a:solidFill>
              </a:rPr>
              <a:t>ASSP</a:t>
            </a:r>
            <a:endParaRPr lang="en-US" altLang="zh-CN">
              <a:solidFill>
                <a:schemeClr val="bg1">
                  <a:lumMod val="85000"/>
                </a:schemeClr>
              </a:solidFill>
            </a:endParaRPr>
          </a:p>
          <a:p>
            <a:r>
              <a:rPr lang="zh-CN" altLang="en-US">
                <a:solidFill>
                  <a:schemeClr val="bg1">
                    <a:lumMod val="85000"/>
                  </a:schemeClr>
                </a:solidFill>
              </a:rPr>
              <a:t>https://github.com/Dilan1020/PyColorPalette</a:t>
            </a:r>
            <a:endParaRPr lang="en-US" altLang="zh-CN">
              <a:solidFill>
                <a:schemeClr val="bg1">
                  <a:lumMod val="85000"/>
                </a:schemeClr>
              </a:solidFill>
            </a:endParaRPr>
          </a:p>
          <a:p>
            <a:r>
              <a:rPr lang="zh-CN" altLang="en-US">
                <a:solidFill>
                  <a:schemeClr val="bg1">
                    <a:lumMod val="85000"/>
                  </a:schemeClr>
                </a:solidFill>
              </a:rPr>
              <a:t>https://github.com/lab-robotics-unipv/mds_experiments</a:t>
            </a:r>
            <a:endParaRPr lang="en-US" altLang="zh-CN">
              <a:solidFill>
                <a:schemeClr val="bg1">
                  <a:lumMod val="85000"/>
                </a:schemeClr>
              </a:solidFill>
            </a:endParaRPr>
          </a:p>
          <a:p>
            <a:r>
              <a:rPr lang="zh-CN" altLang="en-US">
                <a:solidFill>
                  <a:schemeClr val="bg1">
                    <a:lumMod val="85000"/>
                  </a:schemeClr>
                </a:solidFill>
              </a:rPr>
              <a:t>https://www.scipy.org/</a:t>
            </a:r>
            <a:endParaRPr lang="zh-CN" altLang="en-US">
              <a:solidFill>
                <a:schemeClr val="bg1">
                  <a:lumMod val="85000"/>
                </a:schemeClr>
              </a:solidFill>
            </a:endParaRPr>
          </a:p>
          <a:p>
            <a:r>
              <a:rPr lang="zh-CN" altLang="en-US">
                <a:solidFill>
                  <a:schemeClr val="bg1">
                    <a:lumMod val="85000"/>
                  </a:schemeClr>
                </a:solidFill>
              </a:rPr>
              <a:t>https://scikit-learn.org/stable/</a:t>
            </a:r>
            <a:endParaRPr lang="zh-CN" altLang="en-US">
              <a:solidFill>
                <a:schemeClr val="bg1">
                  <a:lumMod val="85000"/>
                </a:schemeClr>
              </a:solidFill>
            </a:endParaRPr>
          </a:p>
          <a:p>
            <a:r>
              <a:rPr lang="zh-CN" altLang="en-US">
                <a:solidFill>
                  <a:schemeClr val="bg1">
                    <a:lumMod val="85000"/>
                  </a:schemeClr>
                </a:solidFill>
              </a:rPr>
              <a:t>https://github.com/fordanic/openslide-matlab/</a:t>
            </a:r>
            <a:endParaRPr lang="zh-CN" altLang="en-US">
              <a:solidFill>
                <a:schemeClr val="bg1">
                  <a:lumMod val="85000"/>
                </a:schemeClr>
              </a:solidFill>
            </a:endParaRPr>
          </a:p>
          <a:p>
            <a:r>
              <a:rPr lang="zh-CN" altLang="en-US">
                <a:solidFill>
                  <a:schemeClr val="bg1">
                    <a:lumMod val="85000"/>
                  </a:schemeClr>
                </a:solidFill>
              </a:rPr>
              <a:t>https://github.com/dnafinder/kmplot</a:t>
            </a:r>
            <a:endParaRPr lang="zh-CN" altLang="en-US">
              <a:solidFill>
                <a:schemeClr val="bg1">
                  <a:lumMod val="85000"/>
                </a:schemeClr>
              </a:solidFill>
            </a:endParaRPr>
          </a:p>
          <a:p>
            <a:r>
              <a:rPr lang="zh-CN" altLang="en-US">
                <a:solidFill>
                  <a:schemeClr val="bg1">
                    <a:lumMod val="85000"/>
                  </a:schemeClr>
                </a:solidFill>
              </a:rPr>
              <a:t>https://github.com/dnafinder/logrank</a:t>
            </a:r>
            <a:endParaRPr lang="zh-CN" altLang="en-US">
              <a:solidFill>
                <a:schemeClr val="bg1">
                  <a:lumMod val="85000"/>
                </a:schemeClr>
              </a:solidFill>
            </a:endParaRPr>
          </a:p>
          <a:p>
            <a:r>
              <a:rPr lang="zh-CN" altLang="en-US">
                <a:solidFill>
                  <a:schemeClr val="bg1">
                    <a:lumMod val="85000"/>
                  </a:schemeClr>
                </a:solidFill>
              </a:rPr>
              <a:t>https://github.com/dnafinder/logrank</a:t>
            </a:r>
            <a:endParaRPr lang="zh-CN" altLang="en-US">
              <a:solidFill>
                <a:schemeClr val="bg1">
                  <a:lumMod val="85000"/>
                </a:schemeClr>
              </a:solidFill>
            </a:endParaRPr>
          </a:p>
          <a:p>
            <a:r>
              <a:rPr lang="zh-CN" altLang="en-US">
                <a:solidFill>
                  <a:schemeClr val="bg1">
                    <a:lumMod val="85000"/>
                  </a:schemeClr>
                </a:solidFill>
              </a:rPr>
              <a:t>https://github.com/dnafinder/kmplot</a:t>
            </a:r>
            <a:endParaRPr lang="zh-CN" altLang="en-US">
              <a:solidFill>
                <a:schemeClr val="bg1">
                  <a:lumMod val="85000"/>
                </a:schemeClr>
              </a:solidFill>
            </a:endParaRPr>
          </a:p>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3" name="矩形 22"/>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 name="任意多边形: 形状 19"/>
          <p:cNvSpPr/>
          <p:nvPr/>
        </p:nvSpPr>
        <p:spPr>
          <a:xfrm>
            <a:off x="4132163" y="1481776"/>
            <a:ext cx="3927676" cy="3894448"/>
          </a:xfrm>
          <a:custGeom>
            <a:avLst/>
            <a:gdLst>
              <a:gd name="connsiteX0" fmla="*/ 1408471 w 3215150"/>
              <a:gd name="connsiteY0" fmla="*/ 1 h 3187948"/>
              <a:gd name="connsiteX1" fmla="*/ 1408471 w 3215150"/>
              <a:gd name="connsiteY1" fmla="*/ 3187948 h 3187948"/>
              <a:gd name="connsiteX2" fmla="*/ 1283593 w 3215150"/>
              <a:gd name="connsiteY2" fmla="*/ 3168889 h 3187948"/>
              <a:gd name="connsiteX3" fmla="*/ 0 w 3215150"/>
              <a:gd name="connsiteY3" fmla="*/ 1593974 h 3187948"/>
              <a:gd name="connsiteX4" fmla="*/ 1283593 w 3215150"/>
              <a:gd name="connsiteY4" fmla="*/ 19059 h 3187948"/>
              <a:gd name="connsiteX5" fmla="*/ 1806677 w 3215150"/>
              <a:gd name="connsiteY5" fmla="*/ 0 h 3187948"/>
              <a:gd name="connsiteX6" fmla="*/ 1931558 w 3215150"/>
              <a:gd name="connsiteY6" fmla="*/ 19059 h 3187948"/>
              <a:gd name="connsiteX7" fmla="*/ 3215150 w 3215150"/>
              <a:gd name="connsiteY7" fmla="*/ 1593974 h 3187948"/>
              <a:gd name="connsiteX8" fmla="*/ 1931558 w 3215150"/>
              <a:gd name="connsiteY8" fmla="*/ 3168889 h 3187948"/>
              <a:gd name="connsiteX9" fmla="*/ 1806677 w 3215150"/>
              <a:gd name="connsiteY9" fmla="*/ 3187948 h 318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150" h="3187948">
                <a:moveTo>
                  <a:pt x="1408471" y="1"/>
                </a:moveTo>
                <a:lnTo>
                  <a:pt x="1408471" y="3187948"/>
                </a:lnTo>
                <a:lnTo>
                  <a:pt x="1283593" y="3168889"/>
                </a:lnTo>
                <a:cubicBezTo>
                  <a:pt x="551048" y="3018989"/>
                  <a:pt x="0" y="2370833"/>
                  <a:pt x="0" y="1593974"/>
                </a:cubicBezTo>
                <a:cubicBezTo>
                  <a:pt x="0" y="817115"/>
                  <a:pt x="551048" y="168960"/>
                  <a:pt x="1283593" y="19059"/>
                </a:cubicBezTo>
                <a:close/>
                <a:moveTo>
                  <a:pt x="1806677" y="0"/>
                </a:moveTo>
                <a:lnTo>
                  <a:pt x="1931558" y="19059"/>
                </a:lnTo>
                <a:cubicBezTo>
                  <a:pt x="2664102" y="168960"/>
                  <a:pt x="3215150" y="817115"/>
                  <a:pt x="3215150" y="1593974"/>
                </a:cubicBezTo>
                <a:cubicBezTo>
                  <a:pt x="3215150" y="2370833"/>
                  <a:pt x="2664102" y="3018989"/>
                  <a:pt x="1931558" y="3168889"/>
                </a:cubicBezTo>
                <a:lnTo>
                  <a:pt x="1806677" y="3187948"/>
                </a:lnTo>
                <a:close/>
              </a:path>
            </a:pathLst>
          </a:custGeom>
          <a:noFill/>
          <a:ln w="19050">
            <a:solidFill>
              <a:schemeClr val="tx1">
                <a:lumMod val="50000"/>
                <a:lumOff val="50000"/>
                <a:alpha val="14000"/>
              </a:schemeClr>
            </a:solid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任意多边形: 形状 6"/>
          <p:cNvSpPr/>
          <p:nvPr/>
        </p:nvSpPr>
        <p:spPr>
          <a:xfrm>
            <a:off x="4028768" y="1379258"/>
            <a:ext cx="4134465" cy="4099485"/>
          </a:xfrm>
          <a:custGeom>
            <a:avLst/>
            <a:gdLst>
              <a:gd name="connsiteX0" fmla="*/ 1408471 w 3215150"/>
              <a:gd name="connsiteY0" fmla="*/ 1 h 3187948"/>
              <a:gd name="connsiteX1" fmla="*/ 1408471 w 3215150"/>
              <a:gd name="connsiteY1" fmla="*/ 3187948 h 3187948"/>
              <a:gd name="connsiteX2" fmla="*/ 1283593 w 3215150"/>
              <a:gd name="connsiteY2" fmla="*/ 3168889 h 3187948"/>
              <a:gd name="connsiteX3" fmla="*/ 0 w 3215150"/>
              <a:gd name="connsiteY3" fmla="*/ 1593974 h 3187948"/>
              <a:gd name="connsiteX4" fmla="*/ 1283593 w 3215150"/>
              <a:gd name="connsiteY4" fmla="*/ 19059 h 3187948"/>
              <a:gd name="connsiteX5" fmla="*/ 1806677 w 3215150"/>
              <a:gd name="connsiteY5" fmla="*/ 0 h 3187948"/>
              <a:gd name="connsiteX6" fmla="*/ 1931558 w 3215150"/>
              <a:gd name="connsiteY6" fmla="*/ 19059 h 3187948"/>
              <a:gd name="connsiteX7" fmla="*/ 3215150 w 3215150"/>
              <a:gd name="connsiteY7" fmla="*/ 1593974 h 3187948"/>
              <a:gd name="connsiteX8" fmla="*/ 1931558 w 3215150"/>
              <a:gd name="connsiteY8" fmla="*/ 3168889 h 3187948"/>
              <a:gd name="connsiteX9" fmla="*/ 1806677 w 3215150"/>
              <a:gd name="connsiteY9" fmla="*/ 3187948 h 318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150" h="3187948">
                <a:moveTo>
                  <a:pt x="1408471" y="1"/>
                </a:moveTo>
                <a:lnTo>
                  <a:pt x="1408471" y="3187948"/>
                </a:lnTo>
                <a:lnTo>
                  <a:pt x="1283593" y="3168889"/>
                </a:lnTo>
                <a:cubicBezTo>
                  <a:pt x="551048" y="3018989"/>
                  <a:pt x="0" y="2370833"/>
                  <a:pt x="0" y="1593974"/>
                </a:cubicBezTo>
                <a:cubicBezTo>
                  <a:pt x="0" y="817115"/>
                  <a:pt x="551048" y="168960"/>
                  <a:pt x="1283593" y="19059"/>
                </a:cubicBezTo>
                <a:close/>
                <a:moveTo>
                  <a:pt x="1806677" y="0"/>
                </a:moveTo>
                <a:lnTo>
                  <a:pt x="1931558" y="19059"/>
                </a:lnTo>
                <a:cubicBezTo>
                  <a:pt x="2664102" y="168960"/>
                  <a:pt x="3215150" y="817115"/>
                  <a:pt x="3215150" y="1593974"/>
                </a:cubicBezTo>
                <a:cubicBezTo>
                  <a:pt x="3215150" y="2370833"/>
                  <a:pt x="2664102" y="3018989"/>
                  <a:pt x="1931558" y="3168889"/>
                </a:cubicBezTo>
                <a:lnTo>
                  <a:pt x="1806677" y="3187948"/>
                </a:lnTo>
                <a:close/>
              </a:path>
            </a:pathLst>
          </a:custGeom>
          <a:noFill/>
          <a:ln w="19050">
            <a:solidFill>
              <a:schemeClr val="tx1">
                <a:lumMod val="50000"/>
                <a:lumOff val="50000"/>
                <a:alpha val="14000"/>
              </a:schemeClr>
            </a:solid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矩形 13"/>
          <p:cNvSpPr/>
          <p:nvPr/>
        </p:nvSpPr>
        <p:spPr>
          <a:xfrm>
            <a:off x="1853381" y="2363429"/>
            <a:ext cx="8485239" cy="2131142"/>
          </a:xfrm>
          <a:prstGeom prst="rect">
            <a:avLst/>
          </a:prstGeom>
          <a:solidFill>
            <a:schemeClr val="tx1">
              <a:lumMod val="50000"/>
              <a:lumOff val="50000"/>
              <a:alpha val="50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p:nvPr/>
        </p:nvSpPr>
        <p:spPr>
          <a:xfrm>
            <a:off x="3559496" y="2760109"/>
            <a:ext cx="5073009" cy="70788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谢谢聆听</a:t>
            </a:r>
            <a:endParaRPr kumimoji="0" lang="zh-CN" altLang="en-US" sz="4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6" name="文本框 15"/>
          <p:cNvSpPr txBox="1"/>
          <p:nvPr/>
        </p:nvSpPr>
        <p:spPr>
          <a:xfrm>
            <a:off x="3656923" y="3759337"/>
            <a:ext cx="4878154"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lumMod val="95000"/>
                  </a:prstClr>
                </a:solidFill>
                <a:effectLst/>
                <a:uLnTx/>
                <a:uFillTx/>
                <a:latin typeface="思源黑体 CN Light" panose="020B0300000000000000" pitchFamily="34" charset="-122"/>
                <a:ea typeface="思源黑体 CN Light" panose="020B0300000000000000" pitchFamily="34" charset="-122"/>
                <a:cs typeface="+mn-cs"/>
              </a:rPr>
              <a:t>Th</a:t>
            </a:r>
            <a:r>
              <a:rPr kumimoji="0" lang="en-US" altLang="zh-CN" b="0" i="0" u="none" strike="noStrike" kern="1200" cap="none" spc="0" normalizeH="0" baseline="0" noProof="0" dirty="0">
                <a:ln>
                  <a:noFill/>
                </a:ln>
                <a:solidFill>
                  <a:prstClr val="white">
                    <a:lumMod val="95000"/>
                  </a:prstClr>
                </a:solidFill>
                <a:effectLst/>
                <a:uLnTx/>
                <a:uFillTx/>
                <a:latin typeface="思源黑体 CN Light" panose="020B0300000000000000" pitchFamily="34" charset="-122"/>
                <a:ea typeface="思源黑体 CN Light" panose="020B0300000000000000" pitchFamily="34" charset="-122"/>
                <a:cs typeface="+mn-cs"/>
              </a:rPr>
              <a:t>ank you </a:t>
            </a:r>
            <a:endParaRPr kumimoji="0" lang="en-US" altLang="zh-CN" b="0" i="0" u="none" strike="noStrike" kern="1200" cap="none" spc="0" normalizeH="0" baseline="0" noProof="0" dirty="0">
              <a:ln>
                <a:noFill/>
              </a:ln>
              <a:solidFill>
                <a:prstClr val="white">
                  <a:lumMod val="95000"/>
                </a:prstClr>
              </a:solidFill>
              <a:effectLst/>
              <a:uLnTx/>
              <a:uFillTx/>
              <a:latin typeface="思源黑体 CN Light" panose="020B0300000000000000" pitchFamily="34" charset="-122"/>
              <a:ea typeface="思源黑体 CN Light" panose="020B0300000000000000" pitchFamily="34" charset="-122"/>
              <a:cs typeface="+mn-cs"/>
            </a:endParaRPr>
          </a:p>
        </p:txBody>
      </p:sp>
      <p:cxnSp>
        <p:nvCxnSpPr>
          <p:cNvPr id="18" name="直接连接符 17"/>
          <p:cNvCxnSpPr/>
          <p:nvPr/>
        </p:nvCxnSpPr>
        <p:spPr>
          <a:xfrm>
            <a:off x="3656923" y="3613667"/>
            <a:ext cx="4878154"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053781" y="5039344"/>
            <a:ext cx="2084439" cy="472531"/>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5053781" y="5062577"/>
            <a:ext cx="2084439"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王嘉健</a:t>
            </a:r>
            <a:endParaRPr kumimoji="0" lang="zh-CN" altLang="en-US" sz="24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60662" y="205041"/>
            <a:ext cx="3270677" cy="6447918"/>
          </a:xfrm>
          <a:prstGeom prst="rect">
            <a:avLst/>
          </a:prstGeom>
          <a:noFill/>
        </p:spPr>
        <p:txBody>
          <a:bodyPr wrap="square" rtlCol="0">
            <a:spAutoFit/>
          </a:bodyPr>
          <a:lstStyle/>
          <a:p>
            <a:r>
              <a:rPr lang="en-US" altLang="zh-CN" sz="41300" dirty="0">
                <a:solidFill>
                  <a:schemeClr val="bg1">
                    <a:lumMod val="95000"/>
                    <a:alpha val="20000"/>
                  </a:schemeClr>
                </a:solidFill>
                <a:latin typeface="思源黑体 CN Regular" panose="020B0500000000000000" pitchFamily="34" charset="-122"/>
                <a:ea typeface="思源黑体 CN Regular" panose="020B0500000000000000" pitchFamily="34" charset="-122"/>
              </a:rPr>
              <a:t>1</a:t>
            </a:r>
            <a:endParaRPr lang="zh-CN" altLang="en-US" sz="41300" dirty="0">
              <a:solidFill>
                <a:schemeClr val="bg1">
                  <a:lumMod val="95000"/>
                  <a:alpha val="20000"/>
                </a:schemeClr>
              </a:solidFill>
              <a:latin typeface="思源黑体 CN Regular" panose="020B0500000000000000" pitchFamily="34" charset="-122"/>
              <a:ea typeface="思源黑体 CN Regular" panose="020B0500000000000000" pitchFamily="34" charset="-122"/>
            </a:endParaRPr>
          </a:p>
        </p:txBody>
      </p:sp>
      <p:sp>
        <p:nvSpPr>
          <p:cNvPr id="4" name="矩形 3"/>
          <p:cNvSpPr/>
          <p:nvPr/>
        </p:nvSpPr>
        <p:spPr>
          <a:xfrm>
            <a:off x="3224765" y="2526175"/>
            <a:ext cx="5742470" cy="180565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954668" y="3137425"/>
            <a:ext cx="4386804" cy="583565"/>
          </a:xfrm>
          <a:prstGeom prst="rect">
            <a:avLst/>
          </a:prstGeom>
          <a:noFill/>
        </p:spPr>
        <p:txBody>
          <a:bodyPr wrap="square" rtlCol="0">
            <a:spAutoFit/>
          </a:bodyPr>
          <a:lstStyle/>
          <a:p>
            <a:pPr algn="dist"/>
            <a:r>
              <a:rPr lang="zh-CN" altLang="en-US" sz="32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病理图像分析的概念</a:t>
            </a:r>
            <a:endParaRPr lang="zh-CN" altLang="en-US" sz="32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病理图像分析的概念</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1299845" y="623570"/>
            <a:ext cx="1589405" cy="275590"/>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conception</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grpSp>
        <p:nvGrpSpPr>
          <p:cNvPr id="14" name="组合 13"/>
          <p:cNvGrpSpPr/>
          <p:nvPr/>
        </p:nvGrpSpPr>
        <p:grpSpPr>
          <a:xfrm>
            <a:off x="0" y="0"/>
            <a:ext cx="12192000" cy="6858000"/>
            <a:chOff x="0" y="0"/>
            <a:chExt cx="12192000" cy="6858000"/>
          </a:xfrm>
          <a:blipFill>
            <a:blip r:embed="rId1"/>
            <a:stretch>
              <a:fillRect/>
            </a:stretch>
          </a:blipFill>
        </p:grpSpPr>
        <p:sp>
          <p:nvSpPr>
            <p:cNvPr id="12" name="直角三角形 11"/>
            <p:cNvSpPr/>
            <p:nvPr/>
          </p:nvSpPr>
          <p:spPr>
            <a:xfrm>
              <a:off x="0" y="1608881"/>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10800000">
              <a:off x="6942881" y="0"/>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0" y="0"/>
            <a:ext cx="12192000" cy="6858000"/>
            <a:chOff x="0" y="0"/>
            <a:chExt cx="12192000" cy="6858000"/>
          </a:xfrm>
          <a:solidFill>
            <a:schemeClr val="tx1">
              <a:lumMod val="50000"/>
              <a:lumOff val="50000"/>
              <a:alpha val="50000"/>
            </a:schemeClr>
          </a:solidFill>
        </p:grpSpPr>
        <p:sp>
          <p:nvSpPr>
            <p:cNvPr id="19" name="直角三角形 18"/>
            <p:cNvSpPr/>
            <p:nvPr/>
          </p:nvSpPr>
          <p:spPr>
            <a:xfrm>
              <a:off x="0" y="1608881"/>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rot="10800000">
              <a:off x="6942881" y="0"/>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53060" y="1169670"/>
            <a:ext cx="6416675" cy="2568575"/>
          </a:xfrm>
          <a:prstGeom prst="rect">
            <a:avLst/>
          </a:prstGeom>
          <a:noFill/>
        </p:spPr>
        <p:txBody>
          <a:bodyPr wrap="square" rtlCol="0">
            <a:spAutoFit/>
          </a:bodyPr>
          <a:lstStyle/>
          <a:p>
            <a:pPr>
              <a:lnSpc>
                <a:spcPct val="112000"/>
              </a:lnSpc>
            </a:pPr>
            <a:r>
              <a:rPr lang="en-US" altLang="zh-CN">
                <a:solidFill>
                  <a:schemeClr val="bg1">
                    <a:lumMod val="85000"/>
                  </a:schemeClr>
                </a:solidFill>
              </a:rPr>
              <a:t>       </a:t>
            </a:r>
            <a:r>
              <a:rPr lang="en-US" altLang="zh-CN">
                <a:solidFill>
                  <a:schemeClr val="bg1"/>
                </a:solidFill>
              </a:rPr>
              <a:t>利用图像处理与AI技术对病理图像进行分析来实现结构单元的识别与定量化的方式称为计算病理学，病理图像分析是计算病理学研究的分支，而该分支又可以主要分为两部分：组织病理图像分析和细胞病理图像分析，总体而言，其最终目的是通过自动图像分析技术辅助诊断，定量评估以及决策。病理图像分析系统作为计算组织病理学的其中一个领域</a:t>
            </a:r>
            <a:r>
              <a:rPr lang="zh-CN" altLang="en-US">
                <a:solidFill>
                  <a:schemeClr val="bg1"/>
                </a:solidFill>
              </a:rPr>
              <a:t>，</a:t>
            </a:r>
            <a:r>
              <a:rPr lang="en-US" altLang="zh-CN">
                <a:solidFill>
                  <a:schemeClr val="bg1"/>
                </a:solidFill>
              </a:rPr>
              <a:t>通常以通用图像识别技术为基础，且由于其任务具有一定独特的特征，常需要用到特殊的处理技术</a:t>
            </a:r>
            <a:r>
              <a:rPr lang="zh-CN" altLang="en-US">
                <a:solidFill>
                  <a:schemeClr val="bg1"/>
                </a:solidFill>
              </a:rPr>
              <a:t>。</a:t>
            </a:r>
            <a:r>
              <a:rPr lang="en-US" altLang="zh-CN">
                <a:solidFill>
                  <a:schemeClr val="bg1"/>
                </a:solidFill>
              </a:rPr>
              <a:t>[1]</a:t>
            </a:r>
            <a:endParaRPr lang="en-US" altLang="zh-CN">
              <a:solidFill>
                <a:schemeClr val="bg1"/>
              </a:solidFill>
            </a:endParaRPr>
          </a:p>
        </p:txBody>
      </p:sp>
      <p:sp>
        <p:nvSpPr>
          <p:cNvPr id="3" name="文本框 2"/>
          <p:cNvSpPr txBox="1"/>
          <p:nvPr/>
        </p:nvSpPr>
        <p:spPr>
          <a:xfrm>
            <a:off x="2767330" y="3738245"/>
            <a:ext cx="4064000" cy="737235"/>
          </a:xfrm>
          <a:prstGeom prst="rect">
            <a:avLst/>
          </a:prstGeom>
          <a:noFill/>
        </p:spPr>
        <p:txBody>
          <a:bodyPr wrap="square" rtlCol="0">
            <a:spAutoFit/>
          </a:bodyPr>
          <a:p>
            <a:r>
              <a:rPr lang="zh-CN" altLang="en-US" sz="1400">
                <a:solidFill>
                  <a:schemeClr val="bg1"/>
                </a:solidFill>
              </a:rPr>
              <a:t>[1]焦一平,王向学,徐军.计算病理学应用研究进展与挑战[J].协和医学杂志,2022,13(04):535-541.</a:t>
            </a:r>
            <a:endParaRPr lang="zh-CN" altLang="en-US" sz="1400">
              <a:solidFill>
                <a:schemeClr val="bg1"/>
              </a:solidFill>
            </a:endParaRPr>
          </a:p>
          <a:p>
            <a:endParaRPr lang="zh-CN" altLang="en-US" sz="1400">
              <a:solidFill>
                <a:schemeClr val="bg1"/>
              </a:solidFill>
            </a:endParaRPr>
          </a:p>
        </p:txBody>
      </p:sp>
      <p:pic>
        <p:nvPicPr>
          <p:cNvPr id="110" name="图片 109"/>
          <p:cNvPicPr/>
          <p:nvPr/>
        </p:nvPicPr>
        <p:blipFill>
          <a:blip r:embed="rId2"/>
          <a:stretch>
            <a:fillRect/>
          </a:stretch>
        </p:blipFill>
        <p:spPr>
          <a:xfrm>
            <a:off x="353060" y="4337050"/>
            <a:ext cx="7091045" cy="2393950"/>
          </a:xfrm>
          <a:prstGeom prst="rect">
            <a:avLst/>
          </a:prstGeom>
          <a:noFill/>
          <a:ln w="9525">
            <a:noFill/>
          </a:ln>
        </p:spPr>
      </p:pic>
      <p:pic>
        <p:nvPicPr>
          <p:cNvPr id="111" name="图片 110"/>
          <p:cNvPicPr/>
          <p:nvPr/>
        </p:nvPicPr>
        <p:blipFill>
          <a:blip r:embed="rId3"/>
          <a:stretch>
            <a:fillRect/>
          </a:stretch>
        </p:blipFill>
        <p:spPr>
          <a:xfrm>
            <a:off x="6972300" y="64770"/>
            <a:ext cx="5219700" cy="4029710"/>
          </a:xfrm>
          <a:prstGeom prst="rect">
            <a:avLst/>
          </a:prstGeom>
          <a:noFill/>
          <a:ln w="9525">
            <a:noFill/>
          </a:ln>
        </p:spPr>
      </p:pic>
      <p:pic>
        <p:nvPicPr>
          <p:cNvPr id="112" name="图片 111"/>
          <p:cNvPicPr/>
          <p:nvPr/>
        </p:nvPicPr>
        <p:blipFill>
          <a:blip r:embed="rId4"/>
          <a:stretch>
            <a:fillRect/>
          </a:stretch>
        </p:blipFill>
        <p:spPr>
          <a:xfrm>
            <a:off x="7780020" y="189865"/>
            <a:ext cx="4067810" cy="65411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ppt_x"/>
                                          </p:val>
                                        </p:tav>
                                        <p:tav tm="100000">
                                          <p:val>
                                            <p:strVal val="#ppt_x"/>
                                          </p:val>
                                        </p:tav>
                                      </p:tavLst>
                                    </p:anim>
                                    <p:anim calcmode="lin" valueType="num">
                                      <p:cBhvr additive="base">
                                        <p:cTn id="2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4460662" y="205041"/>
            <a:ext cx="3270677" cy="64479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1300" dirty="0">
                <a:solidFill>
                  <a:prstClr val="white">
                    <a:lumMod val="95000"/>
                    <a:alpha val="20000"/>
                  </a:prstClr>
                </a:solidFill>
                <a:latin typeface="思源黑体 CN Regular" panose="020B0500000000000000" pitchFamily="34" charset="-122"/>
                <a:ea typeface="思源黑体 CN Regular" panose="020B0500000000000000" pitchFamily="34" charset="-122"/>
              </a:rPr>
              <a:t>2</a:t>
            </a:r>
            <a:endParaRPr kumimoji="0" lang="zh-CN" altLang="en-US" sz="41300" b="0" i="0" u="none" strike="noStrike" kern="1200" cap="none" spc="0" normalizeH="0" baseline="0" noProof="0" dirty="0">
              <a:ln>
                <a:noFill/>
              </a:ln>
              <a:solidFill>
                <a:prstClr val="white">
                  <a:lumMod val="95000"/>
                  <a:alpha val="20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 name="矩形 3"/>
          <p:cNvSpPr/>
          <p:nvPr/>
        </p:nvSpPr>
        <p:spPr>
          <a:xfrm>
            <a:off x="3224765" y="2526175"/>
            <a:ext cx="5742470" cy="180565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3" name="文本框 32"/>
          <p:cNvSpPr txBox="1"/>
          <p:nvPr/>
        </p:nvSpPr>
        <p:spPr>
          <a:xfrm>
            <a:off x="3902598" y="3167905"/>
            <a:ext cx="4386804"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综述论文的</a:t>
            </a:r>
            <a:r>
              <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rPr>
              <a:t>结构</a:t>
            </a:r>
            <a:endParaRPr kumimoji="0" lang="zh-CN" altLang="en-US" sz="2800" b="0" i="0" u="none" strike="noStrike" kern="1200" cap="none" spc="0" normalizeH="0" baseline="0" noProof="0" dirty="0">
              <a:ln>
                <a:noFill/>
              </a:ln>
              <a:solidFill>
                <a:prstClr val="white">
                  <a:lumMod val="95000"/>
                </a:prstClr>
              </a:solidFill>
              <a:effectLst/>
              <a:uLnTx/>
              <a:uFillTx/>
              <a:latin typeface="思源黑体 CN Bold" panose="020B0800000000000000" pitchFamily="34" charset="-122"/>
              <a:ea typeface="思源黑体 CN Bold" panose="020B0800000000000000"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35975" y="373131"/>
            <a:ext cx="570269" cy="471948"/>
            <a:chOff x="294968" y="137652"/>
            <a:chExt cx="570269" cy="471948"/>
          </a:xfrm>
        </p:grpSpPr>
        <p:sp>
          <p:nvSpPr>
            <p:cNvPr id="2" name="矩形 1"/>
            <p:cNvSpPr/>
            <p:nvPr/>
          </p:nvSpPr>
          <p:spPr>
            <a:xfrm>
              <a:off x="294968" y="137652"/>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976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674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06244" y="317540"/>
            <a:ext cx="2736488" cy="581721"/>
            <a:chOff x="2180952" y="2499327"/>
            <a:chExt cx="2736488" cy="581721"/>
          </a:xfrm>
        </p:grpSpPr>
        <p:sp>
          <p:nvSpPr>
            <p:cNvPr id="9" name="文本框 8"/>
            <p:cNvSpPr txBox="1"/>
            <p:nvPr/>
          </p:nvSpPr>
          <p:spPr>
            <a:xfrm>
              <a:off x="2180952" y="2499327"/>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综述论文结构</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2223316" y="2805458"/>
              <a:ext cx="2651760" cy="275590"/>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structure</a:t>
              </a:r>
              <a:endPar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grpSp>
      <p:grpSp>
        <p:nvGrpSpPr>
          <p:cNvPr id="13" name="组合 12"/>
          <p:cNvGrpSpPr/>
          <p:nvPr/>
        </p:nvGrpSpPr>
        <p:grpSpPr>
          <a:xfrm>
            <a:off x="4837269" y="1135800"/>
            <a:ext cx="2520225" cy="416688"/>
            <a:chOff x="1115105" y="1284791"/>
            <a:chExt cx="2520225" cy="416688"/>
          </a:xfrm>
        </p:grpSpPr>
        <p:sp>
          <p:nvSpPr>
            <p:cNvPr id="11" name="矩形: 圆角 10"/>
            <p:cNvSpPr/>
            <p:nvPr/>
          </p:nvSpPr>
          <p:spPr>
            <a:xfrm>
              <a:off x="1115105" y="1284791"/>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57468" y="1308469"/>
              <a:ext cx="2435498"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综述文章结构</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布局</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sp>
        <p:nvSpPr>
          <p:cNvPr id="14" name="文本框 13"/>
          <p:cNvSpPr txBox="1"/>
          <p:nvPr/>
        </p:nvSpPr>
        <p:spPr>
          <a:xfrm>
            <a:off x="3170877" y="2014954"/>
            <a:ext cx="5848960" cy="6704965"/>
          </a:xfrm>
          <a:prstGeom prst="rect">
            <a:avLst/>
          </a:prstGeom>
          <a:noFill/>
        </p:spPr>
        <p:txBody>
          <a:bodyPr wrap="square" rtlCol="0">
            <a:spAutoFit/>
          </a:bodyPr>
          <a:lstStyle/>
          <a:p>
            <a:pPr algn="ctr">
              <a:lnSpc>
                <a:spcPct val="112000"/>
              </a:lnSpc>
            </a:pPr>
            <a:r>
              <a:rPr lang="zh-CN" altLang="en-US" sz="2400" dirty="0">
                <a:solidFill>
                  <a:schemeClr val="bg1">
                    <a:lumMod val="85000"/>
                  </a:schemeClr>
                </a:solidFill>
              </a:rPr>
              <a:t>一般分为</a:t>
            </a:r>
            <a:r>
              <a:rPr lang="zh-CN" altLang="en-US" sz="2400" dirty="0">
                <a:solidFill>
                  <a:schemeClr val="bg1">
                    <a:lumMod val="85000"/>
                  </a:schemeClr>
                </a:solidFill>
              </a:rPr>
              <a:t>四部分</a:t>
            </a:r>
            <a:endParaRPr lang="en-US" altLang="zh-CN" sz="2400" dirty="0">
              <a:solidFill>
                <a:schemeClr val="bg1">
                  <a:lumMod val="85000"/>
                </a:schemeClr>
              </a:solidFill>
            </a:endParaRPr>
          </a:p>
          <a:p>
            <a:pPr algn="ctr">
              <a:lnSpc>
                <a:spcPct val="112000"/>
              </a:lnSpc>
            </a:pPr>
            <a:endParaRPr lang="en-US" altLang="zh-CN" sz="2400" dirty="0">
              <a:solidFill>
                <a:schemeClr val="bg1">
                  <a:lumMod val="85000"/>
                </a:schemeClr>
              </a:solidFill>
            </a:endParaRPr>
          </a:p>
          <a:p>
            <a:pPr algn="ctr">
              <a:lnSpc>
                <a:spcPct val="112000"/>
              </a:lnSpc>
            </a:pPr>
            <a:r>
              <a:rPr lang="en-US" altLang="zh-CN" sz="2400" dirty="0">
                <a:solidFill>
                  <a:schemeClr val="bg1">
                    <a:lumMod val="85000"/>
                  </a:schemeClr>
                </a:solidFill>
              </a:rPr>
              <a:t>1</a:t>
            </a:r>
            <a:r>
              <a:rPr lang="zh-CN" altLang="en-US" sz="2400" dirty="0">
                <a:solidFill>
                  <a:schemeClr val="bg1">
                    <a:lumMod val="85000"/>
                  </a:schemeClr>
                </a:solidFill>
              </a:rPr>
              <a:t>、题目、作者</a:t>
            </a:r>
            <a:r>
              <a:rPr lang="zh-CN" altLang="en-US" sz="2400" dirty="0">
                <a:solidFill>
                  <a:schemeClr val="bg1">
                    <a:lumMod val="85000"/>
                  </a:schemeClr>
                </a:solidFill>
              </a:rPr>
              <a:t>信息</a:t>
            </a:r>
            <a:endParaRPr lang="zh-CN" altLang="en-US" sz="2400" dirty="0">
              <a:solidFill>
                <a:schemeClr val="bg1">
                  <a:lumMod val="85000"/>
                </a:schemeClr>
              </a:solidFill>
            </a:endParaRPr>
          </a:p>
          <a:p>
            <a:pPr algn="ctr">
              <a:lnSpc>
                <a:spcPct val="112000"/>
              </a:lnSpc>
            </a:pPr>
            <a:r>
              <a:rPr lang="en-US" altLang="zh-CN" sz="2400" dirty="0">
                <a:solidFill>
                  <a:schemeClr val="bg1">
                    <a:lumMod val="85000"/>
                  </a:schemeClr>
                </a:solidFill>
              </a:rPr>
              <a:t>   </a:t>
            </a:r>
            <a:endParaRPr lang="zh-CN" altLang="en-US" sz="2400" dirty="0">
              <a:solidFill>
                <a:schemeClr val="bg1">
                  <a:lumMod val="85000"/>
                </a:schemeClr>
              </a:solidFill>
            </a:endParaRPr>
          </a:p>
          <a:p>
            <a:pPr algn="ctr">
              <a:lnSpc>
                <a:spcPct val="112000"/>
              </a:lnSpc>
            </a:pPr>
            <a:r>
              <a:rPr lang="en-US" altLang="zh-CN" sz="2400" dirty="0">
                <a:solidFill>
                  <a:schemeClr val="bg1">
                    <a:lumMod val="85000"/>
                  </a:schemeClr>
                </a:solidFill>
              </a:rPr>
              <a:t>2</a:t>
            </a:r>
            <a:r>
              <a:rPr lang="zh-CN" altLang="en-US" sz="2400" dirty="0">
                <a:solidFill>
                  <a:schemeClr val="bg1">
                    <a:lumMod val="85000"/>
                  </a:schemeClr>
                </a:solidFill>
              </a:rPr>
              <a:t>、文章摘要、关键词、提纲</a:t>
            </a:r>
            <a:r>
              <a:rPr lang="zh-CN" altLang="en-US" sz="2400" dirty="0">
                <a:solidFill>
                  <a:schemeClr val="bg1">
                    <a:lumMod val="85000"/>
                  </a:schemeClr>
                </a:solidFill>
              </a:rPr>
              <a:t>等</a:t>
            </a:r>
            <a:endParaRPr lang="zh-CN" altLang="en-US" sz="2400" dirty="0">
              <a:solidFill>
                <a:schemeClr val="bg1">
                  <a:lumMod val="85000"/>
                </a:schemeClr>
              </a:solidFill>
            </a:endParaRPr>
          </a:p>
          <a:p>
            <a:pPr algn="ctr">
              <a:lnSpc>
                <a:spcPct val="112000"/>
              </a:lnSpc>
            </a:pPr>
            <a:endParaRPr lang="en-US" altLang="zh-CN" sz="2400" dirty="0">
              <a:solidFill>
                <a:schemeClr val="bg1">
                  <a:lumMod val="85000"/>
                </a:schemeClr>
              </a:solidFill>
            </a:endParaRPr>
          </a:p>
          <a:p>
            <a:pPr algn="ctr">
              <a:lnSpc>
                <a:spcPct val="112000"/>
              </a:lnSpc>
            </a:pPr>
            <a:r>
              <a:rPr lang="en-US" altLang="zh-CN" sz="2400" dirty="0">
                <a:solidFill>
                  <a:schemeClr val="bg1">
                    <a:lumMod val="85000"/>
                  </a:schemeClr>
                </a:solidFill>
              </a:rPr>
              <a:t>3</a:t>
            </a:r>
            <a:r>
              <a:rPr lang="zh-CN" altLang="en-US" sz="2400" dirty="0">
                <a:solidFill>
                  <a:schemeClr val="bg1">
                    <a:lumMod val="85000"/>
                  </a:schemeClr>
                </a:solidFill>
              </a:rPr>
              <a:t>、文章主体（引言、主题、</a:t>
            </a:r>
            <a:r>
              <a:rPr lang="zh-CN" altLang="en-US" sz="2400" dirty="0">
                <a:solidFill>
                  <a:schemeClr val="bg1">
                    <a:lumMod val="85000"/>
                  </a:schemeClr>
                </a:solidFill>
              </a:rPr>
              <a:t>结语）</a:t>
            </a:r>
            <a:endParaRPr lang="zh-CN" altLang="en-US" sz="2400" dirty="0">
              <a:solidFill>
                <a:schemeClr val="bg1">
                  <a:lumMod val="85000"/>
                </a:schemeClr>
              </a:solidFill>
            </a:endParaRPr>
          </a:p>
          <a:p>
            <a:pPr algn="ctr">
              <a:lnSpc>
                <a:spcPct val="112000"/>
              </a:lnSpc>
            </a:pPr>
            <a:endParaRPr lang="zh-CN" altLang="en-US" sz="2400" dirty="0">
              <a:solidFill>
                <a:schemeClr val="bg1">
                  <a:lumMod val="85000"/>
                </a:schemeClr>
              </a:solidFill>
            </a:endParaRPr>
          </a:p>
          <a:p>
            <a:pPr algn="ctr">
              <a:lnSpc>
                <a:spcPct val="112000"/>
              </a:lnSpc>
            </a:pPr>
            <a:r>
              <a:rPr lang="en-US" altLang="zh-CN" sz="2400" dirty="0">
                <a:solidFill>
                  <a:schemeClr val="bg1">
                    <a:lumMod val="85000"/>
                  </a:schemeClr>
                </a:solidFill>
              </a:rPr>
              <a:t>4</a:t>
            </a:r>
            <a:r>
              <a:rPr lang="zh-CN" altLang="en-US" sz="2400" dirty="0">
                <a:solidFill>
                  <a:schemeClr val="bg1">
                    <a:lumMod val="85000"/>
                  </a:schemeClr>
                </a:solidFill>
              </a:rPr>
              <a:t>、致谢词、参考文献</a:t>
            </a:r>
            <a:r>
              <a:rPr lang="zh-CN" altLang="en-US" sz="2400" dirty="0">
                <a:solidFill>
                  <a:schemeClr val="bg1">
                    <a:lumMod val="85000"/>
                  </a:schemeClr>
                </a:solidFill>
              </a:rPr>
              <a:t>等</a:t>
            </a:r>
            <a:endParaRPr lang="zh-CN" altLang="en-US" sz="2400" dirty="0">
              <a:solidFill>
                <a:schemeClr val="bg1">
                  <a:lumMod val="85000"/>
                </a:schemeClr>
              </a:solidFill>
            </a:endParaRPr>
          </a:p>
          <a:p>
            <a:pPr algn="ctr">
              <a:lnSpc>
                <a:spcPct val="112000"/>
              </a:lnSpc>
            </a:pPr>
            <a:endParaRPr lang="zh-CN" altLang="en-US" sz="2400"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a:p>
            <a:pPr algn="ctr">
              <a:lnSpc>
                <a:spcPct val="112000"/>
              </a:lnSpc>
            </a:pPr>
            <a:endParaRPr lang="zh-CN" altLang="en-US" dirty="0">
              <a:solidFill>
                <a:schemeClr val="bg1">
                  <a:lumMod val="8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1122747"/>
            <a:ext cx="5972536" cy="5719773"/>
          </a:xfrm>
          <a:prstGeom prst="rect">
            <a:avLst/>
          </a:prstGeom>
          <a:solidFill>
            <a:schemeClr val="tx1">
              <a:lumMod val="50000"/>
              <a:lumOff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35975" y="373131"/>
            <a:ext cx="570269" cy="471948"/>
            <a:chOff x="294968" y="137652"/>
            <a:chExt cx="570269" cy="471948"/>
          </a:xfrm>
        </p:grpSpPr>
        <p:sp>
          <p:nvSpPr>
            <p:cNvPr id="2" name="矩形 1"/>
            <p:cNvSpPr/>
            <p:nvPr/>
          </p:nvSpPr>
          <p:spPr>
            <a:xfrm>
              <a:off x="294968" y="137652"/>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976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6748" y="137652"/>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06244" y="317540"/>
            <a:ext cx="2736488" cy="581721"/>
            <a:chOff x="2180952" y="2499327"/>
            <a:chExt cx="2736488" cy="581721"/>
          </a:xfrm>
        </p:grpSpPr>
        <p:sp>
          <p:nvSpPr>
            <p:cNvPr id="9" name="文本框 8"/>
            <p:cNvSpPr txBox="1"/>
            <p:nvPr/>
          </p:nvSpPr>
          <p:spPr>
            <a:xfrm>
              <a:off x="2180952" y="2499327"/>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sym typeface="+mn-ea"/>
                </a:rPr>
                <a:t>综述论文结构</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2223316" y="2805458"/>
              <a:ext cx="2651760" cy="275590"/>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sym typeface="+mn-ea"/>
                </a:rPr>
                <a:t>structure</a:t>
              </a:r>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grpSp>
      <p:grpSp>
        <p:nvGrpSpPr>
          <p:cNvPr id="13" name="组合 12"/>
          <p:cNvGrpSpPr/>
          <p:nvPr/>
        </p:nvGrpSpPr>
        <p:grpSpPr>
          <a:xfrm>
            <a:off x="324959" y="1634910"/>
            <a:ext cx="2520225" cy="416688"/>
            <a:chOff x="1115105" y="1284791"/>
            <a:chExt cx="2520225" cy="416688"/>
          </a:xfrm>
        </p:grpSpPr>
        <p:sp>
          <p:nvSpPr>
            <p:cNvPr id="11" name="矩形: 圆角 10"/>
            <p:cNvSpPr/>
            <p:nvPr/>
          </p:nvSpPr>
          <p:spPr>
            <a:xfrm>
              <a:off x="1115105" y="1284791"/>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242105" y="1309556"/>
              <a:ext cx="2315845"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一、题目、</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作者信息</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sp>
        <p:nvSpPr>
          <p:cNvPr id="14" name="文本框 13"/>
          <p:cNvSpPr txBox="1"/>
          <p:nvPr/>
        </p:nvSpPr>
        <p:spPr>
          <a:xfrm>
            <a:off x="236220" y="2223135"/>
            <a:ext cx="5848985" cy="4234815"/>
          </a:xfrm>
          <a:prstGeom prst="rect">
            <a:avLst/>
          </a:prstGeom>
          <a:noFill/>
        </p:spPr>
        <p:txBody>
          <a:bodyPr wrap="square" rtlCol="0">
            <a:noAutofit/>
          </a:bodyPr>
          <a:lstStyle/>
          <a:p>
            <a:pPr>
              <a:lnSpc>
                <a:spcPct val="112000"/>
              </a:lnSpc>
            </a:pPr>
            <a:r>
              <a:rPr lang="en-US" altLang="zh-CN" dirty="0">
                <a:solidFill>
                  <a:schemeClr val="bg1">
                    <a:lumMod val="85000"/>
                  </a:schemeClr>
                </a:solidFill>
              </a:rPr>
              <a:t>·</a:t>
            </a:r>
            <a:r>
              <a:rPr lang="zh-CN" altLang="en-US" dirty="0">
                <a:solidFill>
                  <a:schemeClr val="bg1">
                    <a:lumMod val="85000"/>
                  </a:schemeClr>
                </a:solidFill>
              </a:rPr>
              <a:t>论文标题应以最恰当,最简明的语词来反映论文中最重要的特定内容的逻辑组合,尽可能避免使用不常见的缩写省略词,字符,代号,符号和公式等.论文标题一般不超过30个字。</a:t>
            </a:r>
            <a:endParaRPr lang="zh-CN" altLang="en-US" dirty="0">
              <a:solidFill>
                <a:schemeClr val="bg1">
                  <a:lumMod val="85000"/>
                </a:schemeClr>
              </a:solidFill>
            </a:endParaRPr>
          </a:p>
          <a:p>
            <a:pPr>
              <a:lnSpc>
                <a:spcPct val="112000"/>
              </a:lnSpc>
            </a:pPr>
            <a:endParaRPr lang="zh-CN" altLang="en-US" dirty="0">
              <a:solidFill>
                <a:schemeClr val="bg1">
                  <a:lumMod val="85000"/>
                </a:schemeClr>
              </a:solidFill>
            </a:endParaRPr>
          </a:p>
          <a:p>
            <a:pPr>
              <a:lnSpc>
                <a:spcPct val="112000"/>
              </a:lnSpc>
            </a:pPr>
            <a:r>
              <a:rPr lang="en-US" altLang="zh-CN" dirty="0">
                <a:solidFill>
                  <a:schemeClr val="bg1">
                    <a:lumMod val="85000"/>
                  </a:schemeClr>
                </a:solidFill>
              </a:rPr>
              <a:t>·</a:t>
            </a:r>
            <a:r>
              <a:rPr lang="zh-CN" altLang="en-US" dirty="0">
                <a:solidFill>
                  <a:schemeClr val="bg1">
                    <a:lumMod val="85000"/>
                  </a:schemeClr>
                </a:solidFill>
              </a:rPr>
              <a:t>作者信息一般在题目后</a:t>
            </a:r>
            <a:r>
              <a:rPr lang="zh-CN" altLang="en-US" dirty="0">
                <a:solidFill>
                  <a:schemeClr val="bg1">
                    <a:lumMod val="85000"/>
                  </a:schemeClr>
                </a:solidFill>
              </a:rPr>
              <a:t>给出，论文的署名包括:参与选定研究课题和制定研究方案的人员,直接参与全部或主要部分研究工作并做出贡献的人员,参加撰写论文的人员.如果是两个或两个以上的人员联合完成的论文,应根据每个人员的贡献大小或根据约定排列名次。</a:t>
            </a:r>
            <a:endParaRPr lang="zh-CN" altLang="en-US" dirty="0">
              <a:solidFill>
                <a:schemeClr val="bg1">
                  <a:lumMod val="85000"/>
                </a:schemeClr>
              </a:solidFill>
            </a:endParaRPr>
          </a:p>
          <a:p>
            <a:pPr>
              <a:lnSpc>
                <a:spcPct val="112000"/>
              </a:lnSpc>
            </a:pPr>
            <a:r>
              <a:rPr lang="en-US" altLang="zh-CN" dirty="0">
                <a:solidFill>
                  <a:schemeClr val="bg1">
                    <a:lumMod val="85000"/>
                  </a:schemeClr>
                </a:solidFill>
              </a:rPr>
              <a:t>·</a:t>
            </a:r>
            <a:r>
              <a:rPr lang="zh-CN" altLang="en-US" dirty="0">
                <a:solidFill>
                  <a:schemeClr val="bg1">
                    <a:lumMod val="85000"/>
                  </a:schemeClr>
                </a:solidFill>
              </a:rPr>
              <a:t>一般在作者的姓名</a:t>
            </a:r>
            <a:r>
              <a:rPr lang="zh-CN" altLang="en-US" dirty="0">
                <a:solidFill>
                  <a:schemeClr val="bg1">
                    <a:lumMod val="85000"/>
                  </a:schemeClr>
                </a:solidFill>
              </a:rPr>
              <a:t>信息后还会给出作者的工作</a:t>
            </a:r>
            <a:r>
              <a:rPr lang="zh-CN" altLang="en-US" dirty="0">
                <a:solidFill>
                  <a:schemeClr val="bg1">
                    <a:lumMod val="85000"/>
                  </a:schemeClr>
                </a:solidFill>
              </a:rPr>
              <a:t>单位</a:t>
            </a:r>
            <a:endParaRPr lang="zh-CN" altLang="en-US" dirty="0">
              <a:solidFill>
                <a:schemeClr val="bg1">
                  <a:lumMod val="85000"/>
                </a:schemeClr>
              </a:solidFill>
            </a:endParaRPr>
          </a:p>
          <a:p>
            <a:pPr>
              <a:lnSpc>
                <a:spcPct val="112000"/>
              </a:lnSpc>
            </a:pPr>
            <a:r>
              <a:rPr lang="en-US" altLang="zh-CN" dirty="0">
                <a:solidFill>
                  <a:schemeClr val="bg1">
                    <a:lumMod val="85000"/>
                  </a:schemeClr>
                </a:solidFill>
              </a:rPr>
              <a:t>·</a:t>
            </a:r>
            <a:r>
              <a:rPr lang="zh-CN" altLang="en-US" dirty="0">
                <a:solidFill>
                  <a:schemeClr val="bg1">
                    <a:lumMod val="85000"/>
                  </a:schemeClr>
                </a:solidFill>
              </a:rPr>
              <a:t>有的还会给出作者的邮箱等</a:t>
            </a:r>
            <a:r>
              <a:rPr lang="zh-CN" altLang="en-US" dirty="0">
                <a:solidFill>
                  <a:schemeClr val="bg1">
                    <a:lumMod val="85000"/>
                  </a:schemeClr>
                </a:solidFill>
              </a:rPr>
              <a:t>联系方式</a:t>
            </a:r>
            <a:endParaRPr lang="zh-CN" altLang="en-US" dirty="0">
              <a:solidFill>
                <a:schemeClr val="bg1">
                  <a:lumMod val="85000"/>
                </a:schemeClr>
              </a:solidFill>
            </a:endParaRPr>
          </a:p>
        </p:txBody>
      </p:sp>
      <p:sp>
        <p:nvSpPr>
          <p:cNvPr id="16" name="矩形 15"/>
          <p:cNvSpPr/>
          <p:nvPr/>
        </p:nvSpPr>
        <p:spPr>
          <a:xfrm>
            <a:off x="6219465" y="1122747"/>
            <a:ext cx="5949387" cy="5719773"/>
          </a:xfrm>
          <a:prstGeom prst="rect">
            <a:avLst/>
          </a:prstGeom>
          <a:solidFill>
            <a:schemeClr val="tx1">
              <a:lumMod val="50000"/>
              <a:lumOff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436360" y="1635125"/>
            <a:ext cx="3460750"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二、</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文章摘要、关键词、提纲</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等</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32" name="文本框 31"/>
          <p:cNvSpPr txBox="1"/>
          <p:nvPr/>
        </p:nvSpPr>
        <p:spPr>
          <a:xfrm>
            <a:off x="6343015" y="2414270"/>
            <a:ext cx="5848985" cy="3853180"/>
          </a:xfrm>
          <a:prstGeom prst="rect">
            <a:avLst/>
          </a:prstGeom>
          <a:noFill/>
        </p:spPr>
        <p:txBody>
          <a:bodyPr wrap="square" rtlCol="0">
            <a:noAutofit/>
          </a:bodyPr>
          <a:lstStyle/>
          <a:p>
            <a:pPr>
              <a:lnSpc>
                <a:spcPct val="112000"/>
              </a:lnSpc>
            </a:pPr>
            <a:r>
              <a:rPr lang="en-US" altLang="zh-CN">
                <a:solidFill>
                  <a:schemeClr val="bg1">
                    <a:lumMod val="85000"/>
                  </a:schemeClr>
                </a:solidFill>
              </a:rPr>
              <a:t>·摘要应简明扼要,具有独立性和自含性,其摘录的内容应是所综述的内容不加注释和评论的简短陈述,应包含综述的主要信息,以200字左右为宜</a:t>
            </a:r>
            <a:r>
              <a:rPr lang="zh-CN" altLang="en-US">
                <a:solidFill>
                  <a:schemeClr val="bg1">
                    <a:lumMod val="85000"/>
                  </a:schemeClr>
                </a:solidFill>
              </a:rPr>
              <a:t>。也有的文章选择不写</a:t>
            </a:r>
            <a:r>
              <a:rPr lang="zh-CN" altLang="en-US">
                <a:solidFill>
                  <a:schemeClr val="bg1">
                    <a:lumMod val="85000"/>
                  </a:schemeClr>
                </a:solidFill>
              </a:rPr>
              <a:t>摘要。</a:t>
            </a:r>
            <a:endParaRPr lang="zh-CN" altLang="en-US">
              <a:solidFill>
                <a:schemeClr val="bg1">
                  <a:lumMod val="85000"/>
                </a:schemeClr>
              </a:solidFill>
            </a:endParaRPr>
          </a:p>
          <a:p>
            <a:pPr>
              <a:lnSpc>
                <a:spcPct val="112000"/>
              </a:lnSpc>
            </a:pPr>
            <a:endParaRPr lang="zh-CN" altLang="en-US">
              <a:solidFill>
                <a:schemeClr val="bg1">
                  <a:lumMod val="85000"/>
                </a:schemeClr>
              </a:solidFill>
            </a:endParaRPr>
          </a:p>
          <a:p>
            <a:pPr>
              <a:lnSpc>
                <a:spcPct val="112000"/>
              </a:lnSpc>
            </a:pPr>
            <a:r>
              <a:rPr lang="en-US" altLang="zh-CN">
                <a:solidFill>
                  <a:schemeClr val="bg1">
                    <a:lumMod val="85000"/>
                  </a:schemeClr>
                </a:solidFill>
              </a:rPr>
              <a:t>·</a:t>
            </a:r>
            <a:r>
              <a:rPr lang="zh-CN" altLang="en-US">
                <a:solidFill>
                  <a:schemeClr val="bg1">
                    <a:lumMod val="85000"/>
                  </a:schemeClr>
                </a:solidFill>
              </a:rPr>
              <a:t>关键词是为了文献标引工作,特别是适用计算机自动检索的需要,从论文中选取用以表示全文主题内容信息的单词或术语。根据有关规定,在文摘后面应给出3~8个关键词。</a:t>
            </a:r>
            <a:endParaRPr lang="zh-CN" altLang="en-US">
              <a:solidFill>
                <a:schemeClr val="bg1">
                  <a:lumMod val="85000"/>
                </a:schemeClr>
              </a:solidFill>
            </a:endParaRPr>
          </a:p>
          <a:p>
            <a:pPr>
              <a:lnSpc>
                <a:spcPct val="112000"/>
              </a:lnSpc>
            </a:pPr>
            <a:endParaRPr lang="zh-CN" altLang="en-US">
              <a:solidFill>
                <a:schemeClr val="bg1">
                  <a:lumMod val="85000"/>
                </a:schemeClr>
              </a:solidFill>
            </a:endParaRPr>
          </a:p>
          <a:p>
            <a:pPr>
              <a:lnSpc>
                <a:spcPct val="112000"/>
              </a:lnSpc>
            </a:pPr>
            <a:r>
              <a:rPr lang="en-US" altLang="zh-CN">
                <a:solidFill>
                  <a:schemeClr val="bg1">
                    <a:lumMod val="85000"/>
                  </a:schemeClr>
                </a:solidFill>
              </a:rPr>
              <a:t>·提纲是指论文内容的要点</a:t>
            </a:r>
            <a:r>
              <a:rPr lang="zh-CN" altLang="en-US">
                <a:solidFill>
                  <a:schemeClr val="bg1">
                    <a:lumMod val="85000"/>
                  </a:schemeClr>
                </a:solidFill>
              </a:rPr>
              <a:t>，有了提纲可以帮助读者了解文章结构。</a:t>
            </a:r>
            <a:endParaRPr lang="zh-CN" altLang="en-US">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8000"/>
            <a:chOff x="0" y="0"/>
            <a:chExt cx="12192000" cy="6858000"/>
          </a:xfrm>
          <a:blipFill>
            <a:blip r:embed="rId1"/>
            <a:stretch>
              <a:fillRect/>
            </a:stretch>
          </a:blipFill>
        </p:grpSpPr>
        <p:sp>
          <p:nvSpPr>
            <p:cNvPr id="4" name="直角三角形 3"/>
            <p:cNvSpPr/>
            <p:nvPr/>
          </p:nvSpPr>
          <p:spPr>
            <a:xfrm rot="16200000">
              <a:off x="6942881" y="1608881"/>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5400000">
              <a:off x="0" y="0"/>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0" y="0"/>
            <a:ext cx="12192000" cy="6858000"/>
            <a:chOff x="0" y="0"/>
            <a:chExt cx="12192000" cy="6858000"/>
          </a:xfrm>
          <a:solidFill>
            <a:schemeClr val="tx1">
              <a:lumMod val="50000"/>
              <a:lumOff val="50000"/>
              <a:alpha val="70000"/>
            </a:schemeClr>
          </a:solidFill>
        </p:grpSpPr>
        <p:sp>
          <p:nvSpPr>
            <p:cNvPr id="11" name="直角三角形 10"/>
            <p:cNvSpPr/>
            <p:nvPr/>
          </p:nvSpPr>
          <p:spPr>
            <a:xfrm rot="16200000">
              <a:off x="6942881" y="1608881"/>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5400000">
              <a:off x="0" y="0"/>
              <a:ext cx="5249119" cy="52491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21"/>
          <p:cNvSpPr/>
          <p:nvPr/>
        </p:nvSpPr>
        <p:spPr>
          <a:xfrm>
            <a:off x="7104751" y="255158"/>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918450" y="255270"/>
            <a:ext cx="836930"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引言</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2882265" y="807720"/>
            <a:ext cx="9309735" cy="1020445"/>
          </a:xfrm>
          <a:prstGeom prst="rect">
            <a:avLst/>
          </a:prstGeom>
          <a:noFill/>
        </p:spPr>
        <p:txBody>
          <a:bodyPr wrap="square" rtlCol="0">
            <a:spAutoFit/>
          </a:bodyPr>
          <a:lstStyle/>
          <a:p>
            <a:pPr algn="ctr">
              <a:lnSpc>
                <a:spcPct val="112000"/>
              </a:lnSpc>
            </a:pPr>
            <a:r>
              <a:rPr lang="en-US" altLang="zh-CN">
                <a:solidFill>
                  <a:schemeClr val="bg1">
                    <a:lumMod val="85000"/>
                  </a:schemeClr>
                </a:solidFill>
              </a:rPr>
              <a:t>引言的作用是为读者提供必要的背景材料、课题的研究现状、争论的焦点及发展趋势,交待综述讨论的范围。它要求作者简述一下行文的目的,拟解决的问题,以及综述专题的学术价值和实用价值</a:t>
            </a:r>
            <a:r>
              <a:rPr lang="zh-CN" altLang="en-US">
                <a:solidFill>
                  <a:schemeClr val="bg1">
                    <a:lumMod val="85000"/>
                  </a:schemeClr>
                </a:solidFill>
              </a:rPr>
              <a:t>。</a:t>
            </a:r>
            <a:r>
              <a:rPr lang="en-US" altLang="zh-CN">
                <a:solidFill>
                  <a:schemeClr val="bg1">
                    <a:lumMod val="85000"/>
                  </a:schemeClr>
                </a:solidFill>
              </a:rPr>
              <a:t>引言一般为300字左右。通过阅读引言应使读者知道综述的主要内容</a:t>
            </a:r>
            <a:r>
              <a:rPr lang="zh-CN" altLang="en-US">
                <a:solidFill>
                  <a:schemeClr val="bg1">
                    <a:lumMod val="85000"/>
                  </a:schemeClr>
                </a:solidFill>
              </a:rPr>
              <a:t>。</a:t>
            </a:r>
            <a:endParaRPr lang="zh-CN" altLang="en-US" dirty="0">
              <a:solidFill>
                <a:schemeClr val="bg1">
                  <a:lumMod val="85000"/>
                </a:schemeClr>
              </a:solidFill>
            </a:endParaRPr>
          </a:p>
        </p:txBody>
      </p:sp>
      <p:sp>
        <p:nvSpPr>
          <p:cNvPr id="26" name="矩形: 圆角 25"/>
          <p:cNvSpPr/>
          <p:nvPr/>
        </p:nvSpPr>
        <p:spPr>
          <a:xfrm>
            <a:off x="5612243" y="2049789"/>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40170" y="2054860"/>
            <a:ext cx="864235"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正文</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8" name="文本框 27"/>
          <p:cNvSpPr txBox="1"/>
          <p:nvPr/>
        </p:nvSpPr>
        <p:spPr>
          <a:xfrm>
            <a:off x="793115" y="2649855"/>
            <a:ext cx="10584180" cy="1934210"/>
          </a:xfrm>
          <a:prstGeom prst="rect">
            <a:avLst/>
          </a:prstGeom>
          <a:noFill/>
        </p:spPr>
        <p:txBody>
          <a:bodyPr wrap="square" rtlCol="0">
            <a:noAutofit/>
          </a:bodyPr>
          <a:lstStyle/>
          <a:p>
            <a:pPr algn="ctr">
              <a:lnSpc>
                <a:spcPct val="112000"/>
              </a:lnSpc>
            </a:pPr>
            <a:r>
              <a:rPr lang="en-US" altLang="zh-CN">
                <a:solidFill>
                  <a:schemeClr val="bg1">
                    <a:lumMod val="85000"/>
                  </a:schemeClr>
                </a:solidFill>
              </a:rPr>
              <a:t> 这是综述的核心部分,也是其具体内容所在。内容上一般包括:历史演变发展、现状分析、趋向预测3个部分。在写作时首先要注意综述的综合性,即将收集的大量相互关联的文献分析归纳,把分散在各篇文献中的论点、论据提炼出来,并按一定的思路加以安排。另外要注意,对于叙述性综述来说,综述是对已发表文献的评述,应在已有材料的基础上实事求是地发表议论。在综述中不要明确表明自己的观点和倾向。而对以评述为主的综述而言,作者应站在专家的角度,对专题的研究现状、水平、条件等进行具体分析,比较其优劣,评述其利弊,并对其专题研究的发展方向作出预测,使文章对该学科的发展真正起到导向作用。</a:t>
            </a:r>
            <a:endParaRPr lang="en-US" altLang="zh-CN">
              <a:solidFill>
                <a:schemeClr val="bg1">
                  <a:lumMod val="85000"/>
                </a:schemeClr>
              </a:solidFill>
            </a:endParaRPr>
          </a:p>
        </p:txBody>
      </p:sp>
      <p:grpSp>
        <p:nvGrpSpPr>
          <p:cNvPr id="2" name="组合 1"/>
          <p:cNvGrpSpPr/>
          <p:nvPr/>
        </p:nvGrpSpPr>
        <p:grpSpPr>
          <a:xfrm>
            <a:off x="312214" y="226100"/>
            <a:ext cx="2736488" cy="581721"/>
            <a:chOff x="2180952" y="2499327"/>
            <a:chExt cx="2736488" cy="581721"/>
          </a:xfrm>
        </p:grpSpPr>
        <p:sp>
          <p:nvSpPr>
            <p:cNvPr id="3" name="文本框 2"/>
            <p:cNvSpPr txBox="1"/>
            <p:nvPr>
              <p:custDataLst>
                <p:tags r:id="rId2"/>
              </p:custDataLst>
            </p:nvPr>
          </p:nvSpPr>
          <p:spPr>
            <a:xfrm>
              <a:off x="2180952" y="2499327"/>
              <a:ext cx="2736488" cy="398780"/>
            </a:xfrm>
            <a:prstGeom prst="rect">
              <a:avLst/>
            </a:prstGeom>
            <a:noFill/>
          </p:spPr>
          <p:txBody>
            <a:bodyPr wrap="square" rtlCol="0">
              <a:spAutoFit/>
            </a:bodyPr>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综述论文结构</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6" name="文本框 5"/>
            <p:cNvSpPr txBox="1"/>
            <p:nvPr>
              <p:custDataLst>
                <p:tags r:id="rId3"/>
              </p:custDataLst>
            </p:nvPr>
          </p:nvSpPr>
          <p:spPr>
            <a:xfrm>
              <a:off x="2223316" y="2805458"/>
              <a:ext cx="2651760" cy="275590"/>
            </a:xfrm>
            <a:prstGeom prst="rect">
              <a:avLst/>
            </a:prstGeom>
            <a:noFill/>
          </p:spPr>
          <p:txBody>
            <a:bodyPr wrap="square" rtlCol="0">
              <a:spAutoFit/>
            </a:bodyPr>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rPr>
                <a:t>structure</a:t>
              </a:r>
              <a:endPar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grpSp>
      <p:sp>
        <p:nvSpPr>
          <p:cNvPr id="7" name="矩形: 圆角 25"/>
          <p:cNvSpPr/>
          <p:nvPr>
            <p:custDataLst>
              <p:tags r:id="rId4"/>
            </p:custDataLst>
          </p:nvPr>
        </p:nvSpPr>
        <p:spPr>
          <a:xfrm>
            <a:off x="3256393" y="4842519"/>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5"/>
            </p:custDataLst>
          </p:nvPr>
        </p:nvSpPr>
        <p:spPr>
          <a:xfrm>
            <a:off x="4097655" y="4864100"/>
            <a:ext cx="836930" cy="368300"/>
          </a:xfrm>
          <a:prstGeom prst="rect">
            <a:avLst/>
          </a:prstGeom>
          <a:noFill/>
        </p:spPr>
        <p:txBody>
          <a:bodyPr wrap="square" rtlCol="0">
            <a:spAutoFit/>
          </a:bodyPr>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结语</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935990" y="5405755"/>
            <a:ext cx="7069455" cy="982345"/>
          </a:xfrm>
          <a:prstGeom prst="rect">
            <a:avLst/>
          </a:prstGeom>
          <a:noFill/>
        </p:spPr>
        <p:txBody>
          <a:bodyPr wrap="square" rtlCol="0">
            <a:noAutofit/>
          </a:bodyPr>
          <a:p>
            <a:r>
              <a:rPr lang="zh-CN" altLang="en-US">
                <a:solidFill>
                  <a:schemeClr val="bg1">
                    <a:lumMod val="85000"/>
                  </a:schemeClr>
                </a:solidFill>
              </a:rPr>
              <a:t>结语部分是综述内容的总结,要简明扼要地指出目前研究中尚需解决的问题及研究成果的意义和价值,在写作中应注意给出一个较为明确的阶段性结论。一篇好的综述总结,可以发人深思,具有导向意义。</a:t>
            </a:r>
            <a:endParaRPr lang="zh-CN" altLang="en-US">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8" grpId="0"/>
      <p:bldP spid="28"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5975" y="373131"/>
            <a:ext cx="21630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077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7755" y="373131"/>
            <a:ext cx="88489" cy="4719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244" y="317540"/>
            <a:ext cx="2736488" cy="398780"/>
          </a:xfrm>
          <a:prstGeom prst="rect">
            <a:avLst/>
          </a:prstGeom>
          <a:noFill/>
        </p:spPr>
        <p:txBody>
          <a:bodyPr wrap="square" rtlCol="0">
            <a:spAutoFit/>
          </a:bodyPr>
          <a:lstStyle/>
          <a:p>
            <a:pPr algn="dist"/>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综述论文</a:t>
            </a:r>
            <a:r>
              <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rPr>
              <a:t>结构</a:t>
            </a:r>
            <a:endParaRPr lang="zh-CN" altLang="en-US" sz="20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10" name="文本框 9"/>
          <p:cNvSpPr txBox="1"/>
          <p:nvPr/>
        </p:nvSpPr>
        <p:spPr>
          <a:xfrm>
            <a:off x="848608" y="623671"/>
            <a:ext cx="2651760" cy="460375"/>
          </a:xfrm>
          <a:prstGeom prst="rect">
            <a:avLst/>
          </a:prstGeom>
          <a:noFill/>
        </p:spPr>
        <p:txBody>
          <a:bodyPr wrap="square" rtlCol="0">
            <a:spAutoFit/>
          </a:bodyPr>
          <a:lstStyle/>
          <a:p>
            <a:pPr algn="dist"/>
            <a:r>
              <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sym typeface="+mn-ea"/>
              </a:rPr>
              <a:t>structure</a:t>
            </a:r>
            <a:endParaRPr lang="en-US" altLang="zh-CN" sz="1200" dirty="0">
              <a:solidFill>
                <a:schemeClr val="bg1">
                  <a:lumMod val="85000"/>
                </a:schemeClr>
              </a:solidFill>
              <a:latin typeface="思源黑体 CN Light" panose="020B0300000000000000" pitchFamily="34" charset="-122"/>
              <a:ea typeface="思源黑体 CN Light" panose="020B0300000000000000" pitchFamily="34" charset="-122"/>
            </a:endParaRPr>
          </a:p>
          <a:p>
            <a:pPr algn="dist"/>
            <a:endParaRPr lang="zh-CN" altLang="en-US" sz="1200" dirty="0">
              <a:solidFill>
                <a:schemeClr val="bg1">
                  <a:lumMod val="85000"/>
                </a:schemeClr>
              </a:solidFill>
              <a:latin typeface="思源黑体 CN Light" panose="020B0300000000000000" pitchFamily="34" charset="-122"/>
              <a:ea typeface="思源黑体 CN Light" panose="020B0300000000000000" pitchFamily="34" charset="-122"/>
            </a:endParaRPr>
          </a:p>
        </p:txBody>
      </p:sp>
      <p:sp>
        <p:nvSpPr>
          <p:cNvPr id="11" name="任意多边形: 形状 10"/>
          <p:cNvSpPr/>
          <p:nvPr/>
        </p:nvSpPr>
        <p:spPr>
          <a:xfrm>
            <a:off x="6970829" y="900670"/>
            <a:ext cx="4616792" cy="5149124"/>
          </a:xfrm>
          <a:custGeom>
            <a:avLst/>
            <a:gdLst>
              <a:gd name="connsiteX0" fmla="*/ 4616792 w 4616792"/>
              <a:gd name="connsiteY0" fmla="*/ 2175879 h 5149124"/>
              <a:gd name="connsiteX1" fmla="*/ 4616792 w 4616792"/>
              <a:gd name="connsiteY1" fmla="*/ 4481538 h 5149124"/>
              <a:gd name="connsiteX2" fmla="*/ 3965844 w 4616792"/>
              <a:gd name="connsiteY2" fmla="*/ 5149124 h 5149124"/>
              <a:gd name="connsiteX3" fmla="*/ 1586336 w 4616792"/>
              <a:gd name="connsiteY3" fmla="*/ 5149124 h 5149124"/>
              <a:gd name="connsiteX4" fmla="*/ 3069937 w 4616792"/>
              <a:gd name="connsiteY4" fmla="*/ 0 h 5149124"/>
              <a:gd name="connsiteX5" fmla="*/ 4616792 w 4616792"/>
              <a:gd name="connsiteY5" fmla="*/ 0 h 5149124"/>
              <a:gd name="connsiteX6" fmla="*/ 4616792 w 4616792"/>
              <a:gd name="connsiteY6" fmla="*/ 2111830 h 5149124"/>
              <a:gd name="connsiteX7" fmla="*/ 1521055 w 4616792"/>
              <a:gd name="connsiteY7" fmla="*/ 5149124 h 5149124"/>
              <a:gd name="connsiteX8" fmla="*/ 0 w 4616792"/>
              <a:gd name="connsiteY8" fmla="*/ 5149124 h 5149124"/>
              <a:gd name="connsiteX9" fmla="*/ 0 w 4616792"/>
              <a:gd name="connsiteY9" fmla="*/ 3011981 h 5149124"/>
              <a:gd name="connsiteX10" fmla="*/ 639199 w 4616792"/>
              <a:gd name="connsiteY10" fmla="*/ 0 h 5149124"/>
              <a:gd name="connsiteX11" fmla="*/ 3004655 w 4616792"/>
              <a:gd name="connsiteY11" fmla="*/ 0 h 5149124"/>
              <a:gd name="connsiteX12" fmla="*/ 0 w 4616792"/>
              <a:gd name="connsiteY12" fmla="*/ 2947932 h 5149124"/>
              <a:gd name="connsiteX13" fmla="*/ 0 w 4616792"/>
              <a:gd name="connsiteY13" fmla="*/ 655535 h 51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16792" h="5149124">
                <a:moveTo>
                  <a:pt x="4616792" y="2175879"/>
                </a:moveTo>
                <a:lnTo>
                  <a:pt x="4616792" y="4481538"/>
                </a:lnTo>
                <a:lnTo>
                  <a:pt x="3965844" y="5149124"/>
                </a:lnTo>
                <a:lnTo>
                  <a:pt x="1586336" y="5149124"/>
                </a:lnTo>
                <a:close/>
                <a:moveTo>
                  <a:pt x="3069937" y="0"/>
                </a:moveTo>
                <a:lnTo>
                  <a:pt x="4616792" y="0"/>
                </a:lnTo>
                <a:lnTo>
                  <a:pt x="4616792" y="2111830"/>
                </a:lnTo>
                <a:lnTo>
                  <a:pt x="1521055" y="5149124"/>
                </a:lnTo>
                <a:lnTo>
                  <a:pt x="0" y="5149124"/>
                </a:lnTo>
                <a:lnTo>
                  <a:pt x="0" y="3011981"/>
                </a:lnTo>
                <a:close/>
                <a:moveTo>
                  <a:pt x="639199" y="0"/>
                </a:moveTo>
                <a:lnTo>
                  <a:pt x="3004655" y="0"/>
                </a:lnTo>
                <a:lnTo>
                  <a:pt x="0" y="2947932"/>
                </a:lnTo>
                <a:lnTo>
                  <a:pt x="0" y="655535"/>
                </a:lnTo>
                <a:close/>
              </a:path>
            </a:pathLst>
          </a:custGeom>
          <a:blipFill dpi="0" rotWithShape="1">
            <a:blip r:embed="rId1"/>
            <a:srcRect/>
            <a:tile tx="0" ty="1054100" sx="100000" sy="100000" flip="none" algn="b"/>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任意多边形: 形状 13"/>
          <p:cNvSpPr/>
          <p:nvPr/>
        </p:nvSpPr>
        <p:spPr>
          <a:xfrm>
            <a:off x="6970829" y="900670"/>
            <a:ext cx="4616792" cy="5149124"/>
          </a:xfrm>
          <a:custGeom>
            <a:avLst/>
            <a:gdLst>
              <a:gd name="connsiteX0" fmla="*/ 4616792 w 4616792"/>
              <a:gd name="connsiteY0" fmla="*/ 2175879 h 5149124"/>
              <a:gd name="connsiteX1" fmla="*/ 4616792 w 4616792"/>
              <a:gd name="connsiteY1" fmla="*/ 4481538 h 5149124"/>
              <a:gd name="connsiteX2" fmla="*/ 3965844 w 4616792"/>
              <a:gd name="connsiteY2" fmla="*/ 5149124 h 5149124"/>
              <a:gd name="connsiteX3" fmla="*/ 1586336 w 4616792"/>
              <a:gd name="connsiteY3" fmla="*/ 5149124 h 5149124"/>
              <a:gd name="connsiteX4" fmla="*/ 3069937 w 4616792"/>
              <a:gd name="connsiteY4" fmla="*/ 0 h 5149124"/>
              <a:gd name="connsiteX5" fmla="*/ 4616792 w 4616792"/>
              <a:gd name="connsiteY5" fmla="*/ 0 h 5149124"/>
              <a:gd name="connsiteX6" fmla="*/ 4616792 w 4616792"/>
              <a:gd name="connsiteY6" fmla="*/ 2111830 h 5149124"/>
              <a:gd name="connsiteX7" fmla="*/ 1521055 w 4616792"/>
              <a:gd name="connsiteY7" fmla="*/ 5149124 h 5149124"/>
              <a:gd name="connsiteX8" fmla="*/ 0 w 4616792"/>
              <a:gd name="connsiteY8" fmla="*/ 5149124 h 5149124"/>
              <a:gd name="connsiteX9" fmla="*/ 0 w 4616792"/>
              <a:gd name="connsiteY9" fmla="*/ 3011981 h 5149124"/>
              <a:gd name="connsiteX10" fmla="*/ 639199 w 4616792"/>
              <a:gd name="connsiteY10" fmla="*/ 0 h 5149124"/>
              <a:gd name="connsiteX11" fmla="*/ 3004655 w 4616792"/>
              <a:gd name="connsiteY11" fmla="*/ 0 h 5149124"/>
              <a:gd name="connsiteX12" fmla="*/ 0 w 4616792"/>
              <a:gd name="connsiteY12" fmla="*/ 2947932 h 5149124"/>
              <a:gd name="connsiteX13" fmla="*/ 0 w 4616792"/>
              <a:gd name="connsiteY13" fmla="*/ 655535 h 51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16792" h="5149124">
                <a:moveTo>
                  <a:pt x="4616792" y="2175879"/>
                </a:moveTo>
                <a:lnTo>
                  <a:pt x="4616792" y="4481538"/>
                </a:lnTo>
                <a:lnTo>
                  <a:pt x="3965844" y="5149124"/>
                </a:lnTo>
                <a:lnTo>
                  <a:pt x="1586336" y="5149124"/>
                </a:lnTo>
                <a:close/>
                <a:moveTo>
                  <a:pt x="3069937" y="0"/>
                </a:moveTo>
                <a:lnTo>
                  <a:pt x="4616792" y="0"/>
                </a:lnTo>
                <a:lnTo>
                  <a:pt x="4616792" y="2111830"/>
                </a:lnTo>
                <a:lnTo>
                  <a:pt x="1521055" y="5149124"/>
                </a:lnTo>
                <a:lnTo>
                  <a:pt x="0" y="5149124"/>
                </a:lnTo>
                <a:lnTo>
                  <a:pt x="0" y="3011981"/>
                </a:lnTo>
                <a:close/>
                <a:moveTo>
                  <a:pt x="639199" y="0"/>
                </a:moveTo>
                <a:lnTo>
                  <a:pt x="3004655" y="0"/>
                </a:lnTo>
                <a:lnTo>
                  <a:pt x="0" y="2947932"/>
                </a:lnTo>
                <a:lnTo>
                  <a:pt x="0" y="655535"/>
                </a:lnTo>
                <a:close/>
              </a:path>
            </a:pathLst>
          </a:custGeom>
          <a:solidFill>
            <a:schemeClr val="tx1">
              <a:lumMod val="50000"/>
              <a:lumOff val="50000"/>
              <a:alpha val="7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圆角 17"/>
          <p:cNvSpPr/>
          <p:nvPr/>
        </p:nvSpPr>
        <p:spPr>
          <a:xfrm>
            <a:off x="2008034" y="1244158"/>
            <a:ext cx="2520225" cy="416688"/>
          </a:xfrm>
          <a:prstGeom prst="roundRect">
            <a:avLst>
              <a:gd name="adj" fmla="val 50000"/>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007870" y="1243965"/>
            <a:ext cx="2520315" cy="368300"/>
          </a:xfrm>
          <a:prstGeom prst="rect">
            <a:avLst/>
          </a:prstGeom>
          <a:noFill/>
        </p:spPr>
        <p:txBody>
          <a:bodyPr wrap="square" rtlCol="0">
            <a:spAutoFit/>
          </a:bodyPr>
          <a:lstStyle/>
          <a:p>
            <a:pPr algn="dist"/>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四、致谢词、</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参考文献</a:t>
            </a:r>
            <a:endParaRPr lang="zh-CN" altLang="en-US"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347345" y="2042795"/>
            <a:ext cx="6226810" cy="3909695"/>
          </a:xfrm>
          <a:prstGeom prst="rect">
            <a:avLst/>
          </a:prstGeom>
          <a:noFill/>
        </p:spPr>
        <p:txBody>
          <a:bodyPr wrap="square" rtlCol="0">
            <a:noAutofit/>
          </a:bodyPr>
          <a:lstStyle/>
          <a:p>
            <a:pPr>
              <a:lnSpc>
                <a:spcPct val="112000"/>
              </a:lnSpc>
            </a:pPr>
            <a:r>
              <a:rPr lang="en-US" altLang="zh-CN" dirty="0">
                <a:solidFill>
                  <a:schemeClr val="bg1">
                    <a:lumMod val="85000"/>
                  </a:schemeClr>
                </a:solidFill>
              </a:rPr>
              <a:t>·</a:t>
            </a:r>
            <a:r>
              <a:rPr lang="zh-CN" altLang="en-US" dirty="0">
                <a:solidFill>
                  <a:schemeClr val="bg1">
                    <a:lumMod val="85000"/>
                  </a:schemeClr>
                </a:solidFill>
              </a:rPr>
              <a:t>致谢词：致谢词并不是</a:t>
            </a:r>
            <a:r>
              <a:rPr lang="zh-CN" altLang="en-US" dirty="0">
                <a:solidFill>
                  <a:schemeClr val="bg1">
                    <a:lumMod val="85000"/>
                  </a:schemeClr>
                </a:solidFill>
              </a:rPr>
              <a:t>必须的。致谢语可以作为"脚注"放在文章首页的最下面,也可以放在文章的最后.致谢的词语要诚恳,简洁恰当。</a:t>
            </a:r>
            <a:endParaRPr lang="zh-CN" altLang="en-US" dirty="0">
              <a:solidFill>
                <a:schemeClr val="bg1">
                  <a:lumMod val="85000"/>
                </a:schemeClr>
              </a:solidFill>
            </a:endParaRPr>
          </a:p>
          <a:p>
            <a:pPr>
              <a:lnSpc>
                <a:spcPct val="112000"/>
              </a:lnSpc>
            </a:pPr>
            <a:endParaRPr lang="zh-CN" altLang="en-US" dirty="0">
              <a:solidFill>
                <a:schemeClr val="bg1">
                  <a:lumMod val="85000"/>
                </a:schemeClr>
              </a:solidFill>
            </a:endParaRPr>
          </a:p>
          <a:p>
            <a:pPr>
              <a:lnSpc>
                <a:spcPct val="112000"/>
              </a:lnSpc>
            </a:pPr>
            <a:r>
              <a:rPr lang="en-US" altLang="zh-CN" dirty="0">
                <a:solidFill>
                  <a:schemeClr val="bg1">
                    <a:lumMod val="85000"/>
                  </a:schemeClr>
                </a:solidFill>
              </a:rPr>
              <a:t>·</a:t>
            </a:r>
            <a:r>
              <a:rPr lang="zh-CN" altLang="en-US" dirty="0">
                <a:solidFill>
                  <a:schemeClr val="bg1">
                    <a:lumMod val="85000"/>
                  </a:schemeClr>
                </a:solidFill>
              </a:rPr>
              <a:t>参考文献：参考文献是综述文章结构中不可缺少的部分,著录文献不仅体现作者对原作者的尊重,而且表明引用的文献是有根据的。同时也给读者提供有关文献的线索,节省读者查找文献的时间。引用的参考文献应是作者亲自阅读的,而且应该是主要的、有代表性的,应能全面地反映主题的全貌,并能说明问题。关于参考文献的著录格式，目前我国已经制定了统一标准。作者应该按国家标准进行文献著录。</a:t>
            </a:r>
            <a:endParaRPr lang="zh-CN" altLang="en-US" dirty="0">
              <a:solidFill>
                <a:schemeClr val="bg1">
                  <a:lumMod val="85000"/>
                </a:schemeClr>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b87e74c2-2bd2-4126-82b1-931f4cfb11f4"/>
  <p:tag name="COMMONDATA" val="eyJjb3VudCI6MTUsImhkaWQiOiJiN2M0ZjY0ZGQxZWJiNTkzYmMzMTJhZTQ4MDRlZGQ0NSIsInVzZXJDb3VudCI6MTV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4784</Words>
  <Application>WPS 演示</Application>
  <PresentationFormat>宽屏</PresentationFormat>
  <Paragraphs>277</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21</vt:i4>
      </vt:variant>
    </vt:vector>
  </HeadingPairs>
  <TitlesOfParts>
    <vt:vector size="36" baseType="lpstr">
      <vt:lpstr>Arial</vt:lpstr>
      <vt:lpstr>宋体</vt:lpstr>
      <vt:lpstr>Wingdings</vt:lpstr>
      <vt:lpstr>思源黑体 CN Bold</vt:lpstr>
      <vt:lpstr>黑体</vt:lpstr>
      <vt:lpstr>思源黑体 CN Regular</vt:lpstr>
      <vt:lpstr>思源黑体 CN Light</vt:lpstr>
      <vt:lpstr>等线</vt:lpstr>
      <vt:lpstr>Calibri</vt:lpstr>
      <vt:lpstr>思源黑体 CN Normal</vt:lpstr>
      <vt:lpstr>微软雅黑</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春生</dc:creator>
  <cp:lastModifiedBy>□</cp:lastModifiedBy>
  <cp:revision>73</cp:revision>
  <dcterms:created xsi:type="dcterms:W3CDTF">2020-03-04T14:13:00Z</dcterms:created>
  <dcterms:modified xsi:type="dcterms:W3CDTF">2023-03-21T15:33:47Z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TemplateUUID">
    <vt:lpwstr>v1.0_mb_IOVz9QXn101eH5l9DmojEA==</vt:lpwstr>
  </property>
  <property fmtid="{D5CDD505-2E9C-101B-9397-08002B2CF9AE}" pid="4" name="ICV">
    <vt:lpwstr>50C87E06D9C3462AA31762DAB3700178</vt:lpwstr>
  </property>
</Properties>
</file>